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59"/>
  </p:notesMasterIdLst>
  <p:sldIdLst>
    <p:sldId id="257" r:id="rId2"/>
    <p:sldId id="268" r:id="rId3"/>
    <p:sldId id="269" r:id="rId4"/>
    <p:sldId id="258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70" r:id="rId14"/>
    <p:sldId id="271" r:id="rId15"/>
    <p:sldId id="284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21" r:id="rId28"/>
    <p:sldId id="322" r:id="rId29"/>
    <p:sldId id="323" r:id="rId30"/>
    <p:sldId id="324" r:id="rId31"/>
    <p:sldId id="326" r:id="rId32"/>
    <p:sldId id="325" r:id="rId33"/>
    <p:sldId id="327" r:id="rId34"/>
    <p:sldId id="328" r:id="rId35"/>
    <p:sldId id="329" r:id="rId36"/>
    <p:sldId id="331" r:id="rId37"/>
    <p:sldId id="283" r:id="rId38"/>
    <p:sldId id="286" r:id="rId39"/>
    <p:sldId id="287" r:id="rId40"/>
    <p:sldId id="299" r:id="rId41"/>
    <p:sldId id="301" r:id="rId42"/>
    <p:sldId id="304" r:id="rId43"/>
    <p:sldId id="320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33" r:id="rId57"/>
    <p:sldId id="33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62" autoAdjust="0"/>
  </p:normalViewPr>
  <p:slideViewPr>
    <p:cSldViewPr>
      <p:cViewPr varScale="1">
        <p:scale>
          <a:sx n="65" d="100"/>
          <a:sy n="65" d="100"/>
        </p:scale>
        <p:origin x="-52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07CAD-FF62-476B-9346-11F3CF060A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7A2C9-2B1B-4D82-9392-2A13145BC3F0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If a hacker obtains a login on a machine, there is a good chance he can become root sooner or later.</a:t>
          </a:r>
          <a:endParaRPr lang="en-US" dirty="0"/>
        </a:p>
      </dgm:t>
    </dgm:pt>
    <dgm:pt modelId="{31AD9F82-BB54-4195-AD36-D59C0ED31173}" type="parTrans" cxnId="{F17F4899-7ACA-436F-8313-12FBE7ECB15D}">
      <dgm:prSet/>
      <dgm:spPr/>
      <dgm:t>
        <a:bodyPr/>
        <a:lstStyle/>
        <a:p>
          <a:endParaRPr lang="en-US"/>
        </a:p>
      </dgm:t>
    </dgm:pt>
    <dgm:pt modelId="{009AADF9-8EED-450E-8ECD-670A4272D312}" type="sibTrans" cxnId="{F17F4899-7ACA-436F-8313-12FBE7ECB15D}">
      <dgm:prSet/>
      <dgm:spPr/>
      <dgm:t>
        <a:bodyPr/>
        <a:lstStyle/>
        <a:p>
          <a:endParaRPr lang="en-US"/>
        </a:p>
      </dgm:t>
    </dgm:pt>
    <dgm:pt modelId="{4597CF97-A2EF-48AC-B1A9-A57686BBD30F}">
      <dgm:prSet phldrT="[Text]"/>
      <dgm:spPr/>
      <dgm:t>
        <a:bodyPr/>
        <a:lstStyle/>
        <a:p>
          <a:r>
            <a:rPr lang="en-US" dirty="0" smtClean="0"/>
            <a:t>Any ideas how?</a:t>
          </a:r>
          <a:endParaRPr lang="en-US" dirty="0"/>
        </a:p>
      </dgm:t>
    </dgm:pt>
    <dgm:pt modelId="{78C1A0F0-ACBA-40A9-8435-7B87B29368DE}" type="parTrans" cxnId="{14ACBA16-6082-4325-B57B-5E73479861AD}">
      <dgm:prSet/>
      <dgm:spPr/>
      <dgm:t>
        <a:bodyPr/>
        <a:lstStyle/>
        <a:p>
          <a:endParaRPr lang="en-US"/>
        </a:p>
      </dgm:t>
    </dgm:pt>
    <dgm:pt modelId="{C78ED15C-44AD-47F5-BEC8-C9F0C49E0539}" type="sibTrans" cxnId="{14ACBA16-6082-4325-B57B-5E73479861AD}">
      <dgm:prSet/>
      <dgm:spPr/>
      <dgm:t>
        <a:bodyPr/>
        <a:lstStyle/>
        <a:p>
          <a:endParaRPr lang="en-US"/>
        </a:p>
      </dgm:t>
    </dgm:pt>
    <dgm:pt modelId="{363C9E0A-7906-4073-B08E-157A38F554BC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Jails are not worth the effort</a:t>
          </a:r>
          <a:endParaRPr lang="en-US" dirty="0"/>
        </a:p>
      </dgm:t>
    </dgm:pt>
    <dgm:pt modelId="{6A7AE9ED-AC5A-4539-99C6-64C965406B1B}" type="parTrans" cxnId="{431799FA-ED38-4B29-A1E5-C0BF452A8099}">
      <dgm:prSet/>
      <dgm:spPr/>
      <dgm:t>
        <a:bodyPr/>
        <a:lstStyle/>
        <a:p>
          <a:endParaRPr lang="en-US"/>
        </a:p>
      </dgm:t>
    </dgm:pt>
    <dgm:pt modelId="{61479C70-6CCB-4FD2-8B58-3966EDFFE4B2}" type="sibTrans" cxnId="{431799FA-ED38-4B29-A1E5-C0BF452A8099}">
      <dgm:prSet/>
      <dgm:spPr/>
      <dgm:t>
        <a:bodyPr/>
        <a:lstStyle/>
        <a:p>
          <a:endParaRPr lang="en-US"/>
        </a:p>
      </dgm:t>
    </dgm:pt>
    <dgm:pt modelId="{5A246159-4E86-45A4-B2BA-52AFA2435B12}">
      <dgm:prSet phldrT="[Text]"/>
      <dgm:spPr/>
      <dgm:t>
        <a:bodyPr/>
        <a:lstStyle/>
        <a:p>
          <a:r>
            <a:rPr lang="en-US" dirty="0" smtClean="0"/>
            <a:t>Too complex and time consuming</a:t>
          </a:r>
          <a:endParaRPr lang="en-US" dirty="0"/>
        </a:p>
      </dgm:t>
    </dgm:pt>
    <dgm:pt modelId="{95BD5CBD-F182-4AE0-BF4E-72B91C02CE57}" type="parTrans" cxnId="{9C15D04E-182E-470C-B712-4970ED5FFE2E}">
      <dgm:prSet/>
      <dgm:spPr/>
      <dgm:t>
        <a:bodyPr/>
        <a:lstStyle/>
        <a:p>
          <a:endParaRPr lang="en-US"/>
        </a:p>
      </dgm:t>
    </dgm:pt>
    <dgm:pt modelId="{21D921D8-7564-42E1-975F-2F6B4625D068}" type="sibTrans" cxnId="{9C15D04E-182E-470C-B712-4970ED5FFE2E}">
      <dgm:prSet/>
      <dgm:spPr/>
      <dgm:t>
        <a:bodyPr/>
        <a:lstStyle/>
        <a:p>
          <a:endParaRPr lang="en-US"/>
        </a:p>
      </dgm:t>
    </dgm:pt>
    <dgm:pt modelId="{9509DD98-6EA3-4F7E-BB68-CEFCFB6C2506}">
      <dgm:prSet phldrT="[Text]"/>
      <dgm:spPr/>
      <dgm:t>
        <a:bodyPr/>
        <a:lstStyle/>
        <a:p>
          <a:r>
            <a:rPr lang="en-US" dirty="0" smtClean="0"/>
            <a:t>Not quite secure</a:t>
          </a:r>
          <a:endParaRPr lang="en-US" dirty="0"/>
        </a:p>
      </dgm:t>
    </dgm:pt>
    <dgm:pt modelId="{0F135BD8-4326-4660-9128-908462336C95}" type="parTrans" cxnId="{9EFEC047-0D6F-48F9-98E8-B6BA0209089C}">
      <dgm:prSet/>
      <dgm:spPr/>
      <dgm:t>
        <a:bodyPr/>
        <a:lstStyle/>
        <a:p>
          <a:endParaRPr lang="en-US"/>
        </a:p>
      </dgm:t>
    </dgm:pt>
    <dgm:pt modelId="{CCDCFDA9-ADF3-41EE-B966-406009E260F1}" type="sibTrans" cxnId="{9EFEC047-0D6F-48F9-98E8-B6BA0209089C}">
      <dgm:prSet/>
      <dgm:spPr/>
      <dgm:t>
        <a:bodyPr/>
        <a:lstStyle/>
        <a:p>
          <a:endParaRPr lang="en-US"/>
        </a:p>
      </dgm:t>
    </dgm:pt>
    <dgm:pt modelId="{9DA87E52-9A27-4A50-B20B-9AEE07FE0D50}">
      <dgm:prSet phldrT="[Text]"/>
      <dgm:spPr/>
      <dgm:t>
        <a:bodyPr/>
        <a:lstStyle/>
        <a:p>
          <a:r>
            <a:rPr lang="en-US" dirty="0" smtClean="0"/>
            <a:t>Do you know any alternatives?</a:t>
          </a:r>
          <a:endParaRPr lang="en-US" dirty="0"/>
        </a:p>
      </dgm:t>
    </dgm:pt>
    <dgm:pt modelId="{93F2FF85-D682-481F-AA0D-CDF847015CD7}" type="parTrans" cxnId="{2FD50B41-7738-44A5-AD5D-9D3808C4FF92}">
      <dgm:prSet/>
      <dgm:spPr/>
      <dgm:t>
        <a:bodyPr/>
        <a:lstStyle/>
        <a:p>
          <a:endParaRPr lang="en-US"/>
        </a:p>
      </dgm:t>
    </dgm:pt>
    <dgm:pt modelId="{9BB9B5D0-6026-4CE7-B980-767FBAB27909}" type="sibTrans" cxnId="{2FD50B41-7738-44A5-AD5D-9D3808C4FF92}">
      <dgm:prSet/>
      <dgm:spPr/>
      <dgm:t>
        <a:bodyPr/>
        <a:lstStyle/>
        <a:p>
          <a:endParaRPr lang="en-US"/>
        </a:p>
      </dgm:t>
    </dgm:pt>
    <dgm:pt modelId="{FE8D10EC-4E63-4B2C-8C9F-F81E928B07C7}" type="pres">
      <dgm:prSet presAssocID="{F3807CAD-FF62-476B-9346-11F3CF060A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C7C096-58E9-438B-958A-E88CBD26BCB7}" type="pres">
      <dgm:prSet presAssocID="{34E7A2C9-2B1B-4D82-9392-2A13145BC3F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CDF7A-9FD7-4BBC-9035-2E60F18458DF}" type="pres">
      <dgm:prSet presAssocID="{34E7A2C9-2B1B-4D82-9392-2A13145BC3F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E944F-FAEC-4EF6-8CA7-BEF882F688C3}" type="pres">
      <dgm:prSet presAssocID="{363C9E0A-7906-4073-B08E-157A38F554B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572F7-7C31-4F7C-A8C3-C160587B6ED2}" type="pres">
      <dgm:prSet presAssocID="{363C9E0A-7906-4073-B08E-157A38F554B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DED04C-4422-4E63-B7AF-CAEB11889EA8}" type="presOf" srcId="{9DA87E52-9A27-4A50-B20B-9AEE07FE0D50}" destId="{50A572F7-7C31-4F7C-A8C3-C160587B6ED2}" srcOrd="0" destOrd="2" presId="urn:microsoft.com/office/officeart/2005/8/layout/vList2"/>
    <dgm:cxn modelId="{9EFEC047-0D6F-48F9-98E8-B6BA0209089C}" srcId="{363C9E0A-7906-4073-B08E-157A38F554BC}" destId="{9509DD98-6EA3-4F7E-BB68-CEFCFB6C2506}" srcOrd="1" destOrd="0" parTransId="{0F135BD8-4326-4660-9128-908462336C95}" sibTransId="{CCDCFDA9-ADF3-41EE-B966-406009E260F1}"/>
    <dgm:cxn modelId="{431799FA-ED38-4B29-A1E5-C0BF452A8099}" srcId="{F3807CAD-FF62-476B-9346-11F3CF060A4E}" destId="{363C9E0A-7906-4073-B08E-157A38F554BC}" srcOrd="1" destOrd="0" parTransId="{6A7AE9ED-AC5A-4539-99C6-64C965406B1B}" sibTransId="{61479C70-6CCB-4FD2-8B58-3966EDFFE4B2}"/>
    <dgm:cxn modelId="{2FD50B41-7738-44A5-AD5D-9D3808C4FF92}" srcId="{363C9E0A-7906-4073-B08E-157A38F554BC}" destId="{9DA87E52-9A27-4A50-B20B-9AEE07FE0D50}" srcOrd="2" destOrd="0" parTransId="{93F2FF85-D682-481F-AA0D-CDF847015CD7}" sibTransId="{9BB9B5D0-6026-4CE7-B980-767FBAB27909}"/>
    <dgm:cxn modelId="{59812832-487B-41BE-8FB6-89A60B2C101C}" type="presOf" srcId="{34E7A2C9-2B1B-4D82-9392-2A13145BC3F0}" destId="{9FC7C096-58E9-438B-958A-E88CBD26BCB7}" srcOrd="0" destOrd="0" presId="urn:microsoft.com/office/officeart/2005/8/layout/vList2"/>
    <dgm:cxn modelId="{9C15D04E-182E-470C-B712-4970ED5FFE2E}" srcId="{363C9E0A-7906-4073-B08E-157A38F554BC}" destId="{5A246159-4E86-45A4-B2BA-52AFA2435B12}" srcOrd="0" destOrd="0" parTransId="{95BD5CBD-F182-4AE0-BF4E-72B91C02CE57}" sibTransId="{21D921D8-7564-42E1-975F-2F6B4625D068}"/>
    <dgm:cxn modelId="{139AEEE0-97D7-4C30-8F8B-9ED47AC5DF1C}" type="presOf" srcId="{363C9E0A-7906-4073-B08E-157A38F554BC}" destId="{98CE944F-FAEC-4EF6-8CA7-BEF882F688C3}" srcOrd="0" destOrd="0" presId="urn:microsoft.com/office/officeart/2005/8/layout/vList2"/>
    <dgm:cxn modelId="{F17F4899-7ACA-436F-8313-12FBE7ECB15D}" srcId="{F3807CAD-FF62-476B-9346-11F3CF060A4E}" destId="{34E7A2C9-2B1B-4D82-9392-2A13145BC3F0}" srcOrd="0" destOrd="0" parTransId="{31AD9F82-BB54-4195-AD36-D59C0ED31173}" sibTransId="{009AADF9-8EED-450E-8ECD-670A4272D312}"/>
    <dgm:cxn modelId="{70CCED28-87DD-483F-8882-13B392CE19E1}" type="presOf" srcId="{9509DD98-6EA3-4F7E-BB68-CEFCFB6C2506}" destId="{50A572F7-7C31-4F7C-A8C3-C160587B6ED2}" srcOrd="0" destOrd="1" presId="urn:microsoft.com/office/officeart/2005/8/layout/vList2"/>
    <dgm:cxn modelId="{8F710C6B-E6D4-43D8-A3EA-5787FB5688FA}" type="presOf" srcId="{4597CF97-A2EF-48AC-B1A9-A57686BBD30F}" destId="{AA4CDF7A-9FD7-4BBC-9035-2E60F18458DF}" srcOrd="0" destOrd="0" presId="urn:microsoft.com/office/officeart/2005/8/layout/vList2"/>
    <dgm:cxn modelId="{14ACBA16-6082-4325-B57B-5E73479861AD}" srcId="{34E7A2C9-2B1B-4D82-9392-2A13145BC3F0}" destId="{4597CF97-A2EF-48AC-B1A9-A57686BBD30F}" srcOrd="0" destOrd="0" parTransId="{78C1A0F0-ACBA-40A9-8435-7B87B29368DE}" sibTransId="{C78ED15C-44AD-47F5-BEC8-C9F0C49E0539}"/>
    <dgm:cxn modelId="{14F2A75B-982F-4F16-9012-B1F244EB1620}" type="presOf" srcId="{5A246159-4E86-45A4-B2BA-52AFA2435B12}" destId="{50A572F7-7C31-4F7C-A8C3-C160587B6ED2}" srcOrd="0" destOrd="0" presId="urn:microsoft.com/office/officeart/2005/8/layout/vList2"/>
    <dgm:cxn modelId="{56CB74DB-94D0-4877-BB54-294616C53D4F}" type="presOf" srcId="{F3807CAD-FF62-476B-9346-11F3CF060A4E}" destId="{FE8D10EC-4E63-4B2C-8C9F-F81E928B07C7}" srcOrd="0" destOrd="0" presId="urn:microsoft.com/office/officeart/2005/8/layout/vList2"/>
    <dgm:cxn modelId="{2750E8F6-7F29-4852-8DAF-DB46450CE9C8}" type="presParOf" srcId="{FE8D10EC-4E63-4B2C-8C9F-F81E928B07C7}" destId="{9FC7C096-58E9-438B-958A-E88CBD26BCB7}" srcOrd="0" destOrd="0" presId="urn:microsoft.com/office/officeart/2005/8/layout/vList2"/>
    <dgm:cxn modelId="{A71D2173-44CA-421F-AC66-86F04A48037A}" type="presParOf" srcId="{FE8D10EC-4E63-4B2C-8C9F-F81E928B07C7}" destId="{AA4CDF7A-9FD7-4BBC-9035-2E60F18458DF}" srcOrd="1" destOrd="0" presId="urn:microsoft.com/office/officeart/2005/8/layout/vList2"/>
    <dgm:cxn modelId="{45B17CA7-9C5B-4674-A7EE-0D3C2F59240F}" type="presParOf" srcId="{FE8D10EC-4E63-4B2C-8C9F-F81E928B07C7}" destId="{98CE944F-FAEC-4EF6-8CA7-BEF882F688C3}" srcOrd="2" destOrd="0" presId="urn:microsoft.com/office/officeart/2005/8/layout/vList2"/>
    <dgm:cxn modelId="{DCED627D-963A-4EEB-839D-6D39870FA644}" type="presParOf" srcId="{FE8D10EC-4E63-4B2C-8C9F-F81E928B07C7}" destId="{50A572F7-7C31-4F7C-A8C3-C160587B6ED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807CAD-FF62-476B-9346-11F3CF060A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7A2C9-2B1B-4D82-9392-2A13145BC3F0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We can easily run thousands of virtual honeypots on a single server</a:t>
          </a:r>
          <a:endParaRPr lang="en-US" dirty="0"/>
        </a:p>
      </dgm:t>
    </dgm:pt>
    <dgm:pt modelId="{31AD9F82-BB54-4195-AD36-D59C0ED31173}" type="parTrans" cxnId="{F17F4899-7ACA-436F-8313-12FBE7ECB15D}">
      <dgm:prSet/>
      <dgm:spPr/>
      <dgm:t>
        <a:bodyPr/>
        <a:lstStyle/>
        <a:p>
          <a:endParaRPr lang="en-US"/>
        </a:p>
      </dgm:t>
    </dgm:pt>
    <dgm:pt modelId="{009AADF9-8EED-450E-8ECD-670A4272D312}" type="sibTrans" cxnId="{F17F4899-7ACA-436F-8313-12FBE7ECB15D}">
      <dgm:prSet/>
      <dgm:spPr/>
      <dgm:t>
        <a:bodyPr/>
        <a:lstStyle/>
        <a:p>
          <a:endParaRPr lang="en-US"/>
        </a:p>
      </dgm:t>
    </dgm:pt>
    <dgm:pt modelId="{4597CF97-A2EF-48AC-B1A9-A57686BBD30F}">
      <dgm:prSet phldrT="[Text]"/>
      <dgm:spPr/>
      <dgm:t>
        <a:bodyPr/>
        <a:lstStyle/>
        <a:p>
          <a:r>
            <a:rPr lang="en-US" dirty="0" smtClean="0"/>
            <a:t>What can we do with the collected data?</a:t>
          </a:r>
          <a:endParaRPr lang="en-US" dirty="0"/>
        </a:p>
      </dgm:t>
    </dgm:pt>
    <dgm:pt modelId="{78C1A0F0-ACBA-40A9-8435-7B87B29368DE}" type="parTrans" cxnId="{14ACBA16-6082-4325-B57B-5E73479861AD}">
      <dgm:prSet/>
      <dgm:spPr/>
      <dgm:t>
        <a:bodyPr/>
        <a:lstStyle/>
        <a:p>
          <a:endParaRPr lang="en-US"/>
        </a:p>
      </dgm:t>
    </dgm:pt>
    <dgm:pt modelId="{C78ED15C-44AD-47F5-BEC8-C9F0C49E0539}" type="sibTrans" cxnId="{14ACBA16-6082-4325-B57B-5E73479861AD}">
      <dgm:prSet/>
      <dgm:spPr/>
      <dgm:t>
        <a:bodyPr/>
        <a:lstStyle/>
        <a:p>
          <a:endParaRPr lang="en-US"/>
        </a:p>
      </dgm:t>
    </dgm:pt>
    <dgm:pt modelId="{363C9E0A-7906-4073-B08E-157A38F554BC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We can fool network scanners by imitating network stacks</a:t>
          </a:r>
          <a:endParaRPr lang="en-US" dirty="0"/>
        </a:p>
      </dgm:t>
    </dgm:pt>
    <dgm:pt modelId="{6A7AE9ED-AC5A-4539-99C6-64C965406B1B}" type="parTrans" cxnId="{431799FA-ED38-4B29-A1E5-C0BF452A8099}">
      <dgm:prSet/>
      <dgm:spPr/>
      <dgm:t>
        <a:bodyPr/>
        <a:lstStyle/>
        <a:p>
          <a:endParaRPr lang="en-US"/>
        </a:p>
      </dgm:t>
    </dgm:pt>
    <dgm:pt modelId="{61479C70-6CCB-4FD2-8B58-3966EDFFE4B2}" type="sibTrans" cxnId="{431799FA-ED38-4B29-A1E5-C0BF452A8099}">
      <dgm:prSet/>
      <dgm:spPr/>
      <dgm:t>
        <a:bodyPr/>
        <a:lstStyle/>
        <a:p>
          <a:endParaRPr lang="en-US"/>
        </a:p>
      </dgm:t>
    </dgm:pt>
    <dgm:pt modelId="{5A246159-4E86-45A4-B2BA-52AFA2435B12}">
      <dgm:prSet phldrT="[Text]"/>
      <dgm:spPr/>
      <dgm:t>
        <a:bodyPr/>
        <a:lstStyle/>
        <a:p>
          <a:r>
            <a:rPr lang="en-US" dirty="0" smtClean="0"/>
            <a:t>Limitations?</a:t>
          </a:r>
          <a:endParaRPr lang="en-US" dirty="0"/>
        </a:p>
      </dgm:t>
    </dgm:pt>
    <dgm:pt modelId="{95BD5CBD-F182-4AE0-BF4E-72B91C02CE57}" type="parTrans" cxnId="{9C15D04E-182E-470C-B712-4970ED5FFE2E}">
      <dgm:prSet/>
      <dgm:spPr/>
      <dgm:t>
        <a:bodyPr/>
        <a:lstStyle/>
        <a:p>
          <a:endParaRPr lang="en-US"/>
        </a:p>
      </dgm:t>
    </dgm:pt>
    <dgm:pt modelId="{21D921D8-7564-42E1-975F-2F6B4625D068}" type="sibTrans" cxnId="{9C15D04E-182E-470C-B712-4970ED5FFE2E}">
      <dgm:prSet/>
      <dgm:spPr/>
      <dgm:t>
        <a:bodyPr/>
        <a:lstStyle/>
        <a:p>
          <a:endParaRPr lang="en-US"/>
        </a:p>
      </dgm:t>
    </dgm:pt>
    <dgm:pt modelId="{49602C58-791D-4C01-AF72-761F08FC1FE1}">
      <dgm:prSet phldrT="[Text]"/>
      <dgm:spPr/>
      <dgm:t>
        <a:bodyPr/>
        <a:lstStyle/>
        <a:p>
          <a:r>
            <a:rPr lang="en-US" dirty="0" smtClean="0"/>
            <a:t>Is it safe?</a:t>
          </a:r>
          <a:endParaRPr lang="en-US" dirty="0"/>
        </a:p>
      </dgm:t>
    </dgm:pt>
    <dgm:pt modelId="{811321B7-1436-4CB6-BF20-7D05F964397B}" type="parTrans" cxnId="{DF7C0FE7-03DA-4D10-B3DF-10821DC66F60}">
      <dgm:prSet/>
      <dgm:spPr/>
      <dgm:t>
        <a:bodyPr/>
        <a:lstStyle/>
        <a:p>
          <a:endParaRPr lang="en-US"/>
        </a:p>
      </dgm:t>
    </dgm:pt>
    <dgm:pt modelId="{030B81D1-76CF-40E4-B7AC-B6C3D9BCBCB2}" type="sibTrans" cxnId="{DF7C0FE7-03DA-4D10-B3DF-10821DC66F60}">
      <dgm:prSet/>
      <dgm:spPr/>
      <dgm:t>
        <a:bodyPr/>
        <a:lstStyle/>
        <a:p>
          <a:endParaRPr lang="en-US"/>
        </a:p>
      </dgm:t>
    </dgm:pt>
    <dgm:pt modelId="{FE8D10EC-4E63-4B2C-8C9F-F81E928B07C7}" type="pres">
      <dgm:prSet presAssocID="{F3807CAD-FF62-476B-9346-11F3CF060A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C7C096-58E9-438B-958A-E88CBD26BCB7}" type="pres">
      <dgm:prSet presAssocID="{34E7A2C9-2B1B-4D82-9392-2A13145BC3F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CDF7A-9FD7-4BBC-9035-2E60F18458DF}" type="pres">
      <dgm:prSet presAssocID="{34E7A2C9-2B1B-4D82-9392-2A13145BC3F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E944F-FAEC-4EF6-8CA7-BEF882F688C3}" type="pres">
      <dgm:prSet presAssocID="{363C9E0A-7906-4073-B08E-157A38F554B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572F7-7C31-4F7C-A8C3-C160587B6ED2}" type="pres">
      <dgm:prSet presAssocID="{363C9E0A-7906-4073-B08E-157A38F554B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3E77C9-6526-4B9A-9EC2-7C1C70310CD4}" type="presOf" srcId="{4597CF97-A2EF-48AC-B1A9-A57686BBD30F}" destId="{AA4CDF7A-9FD7-4BBC-9035-2E60F18458DF}" srcOrd="0" destOrd="0" presId="urn:microsoft.com/office/officeart/2005/8/layout/vList2"/>
    <dgm:cxn modelId="{DF7C0FE7-03DA-4D10-B3DF-10821DC66F60}" srcId="{34E7A2C9-2B1B-4D82-9392-2A13145BC3F0}" destId="{49602C58-791D-4C01-AF72-761F08FC1FE1}" srcOrd="1" destOrd="0" parTransId="{811321B7-1436-4CB6-BF20-7D05F964397B}" sibTransId="{030B81D1-76CF-40E4-B7AC-B6C3D9BCBCB2}"/>
    <dgm:cxn modelId="{431799FA-ED38-4B29-A1E5-C0BF452A8099}" srcId="{F3807CAD-FF62-476B-9346-11F3CF060A4E}" destId="{363C9E0A-7906-4073-B08E-157A38F554BC}" srcOrd="1" destOrd="0" parTransId="{6A7AE9ED-AC5A-4539-99C6-64C965406B1B}" sibTransId="{61479C70-6CCB-4FD2-8B58-3966EDFFE4B2}"/>
    <dgm:cxn modelId="{5E7661A3-B2B6-45A5-BE8C-D4A4C6B50D17}" type="presOf" srcId="{363C9E0A-7906-4073-B08E-157A38F554BC}" destId="{98CE944F-FAEC-4EF6-8CA7-BEF882F688C3}" srcOrd="0" destOrd="0" presId="urn:microsoft.com/office/officeart/2005/8/layout/vList2"/>
    <dgm:cxn modelId="{9C15D04E-182E-470C-B712-4970ED5FFE2E}" srcId="{363C9E0A-7906-4073-B08E-157A38F554BC}" destId="{5A246159-4E86-45A4-B2BA-52AFA2435B12}" srcOrd="0" destOrd="0" parTransId="{95BD5CBD-F182-4AE0-BF4E-72B91C02CE57}" sibTransId="{21D921D8-7564-42E1-975F-2F6B4625D068}"/>
    <dgm:cxn modelId="{2CE1EB50-0C73-432C-86FA-5C8BCA00AC0D}" type="presOf" srcId="{5A246159-4E86-45A4-B2BA-52AFA2435B12}" destId="{50A572F7-7C31-4F7C-A8C3-C160587B6ED2}" srcOrd="0" destOrd="0" presId="urn:microsoft.com/office/officeart/2005/8/layout/vList2"/>
    <dgm:cxn modelId="{F17F4899-7ACA-436F-8313-12FBE7ECB15D}" srcId="{F3807CAD-FF62-476B-9346-11F3CF060A4E}" destId="{34E7A2C9-2B1B-4D82-9392-2A13145BC3F0}" srcOrd="0" destOrd="0" parTransId="{31AD9F82-BB54-4195-AD36-D59C0ED31173}" sibTransId="{009AADF9-8EED-450E-8ECD-670A4272D312}"/>
    <dgm:cxn modelId="{DB9AFFE2-025D-4FB5-A5BD-7B1EB9353818}" type="presOf" srcId="{F3807CAD-FF62-476B-9346-11F3CF060A4E}" destId="{FE8D10EC-4E63-4B2C-8C9F-F81E928B07C7}" srcOrd="0" destOrd="0" presId="urn:microsoft.com/office/officeart/2005/8/layout/vList2"/>
    <dgm:cxn modelId="{38E91B51-EC9C-4E56-A0A8-D05C5491F31B}" type="presOf" srcId="{49602C58-791D-4C01-AF72-761F08FC1FE1}" destId="{AA4CDF7A-9FD7-4BBC-9035-2E60F18458DF}" srcOrd="0" destOrd="1" presId="urn:microsoft.com/office/officeart/2005/8/layout/vList2"/>
    <dgm:cxn modelId="{14ACBA16-6082-4325-B57B-5E73479861AD}" srcId="{34E7A2C9-2B1B-4D82-9392-2A13145BC3F0}" destId="{4597CF97-A2EF-48AC-B1A9-A57686BBD30F}" srcOrd="0" destOrd="0" parTransId="{78C1A0F0-ACBA-40A9-8435-7B87B29368DE}" sibTransId="{C78ED15C-44AD-47F5-BEC8-C9F0C49E0539}"/>
    <dgm:cxn modelId="{78B0D0CF-A4B5-4C41-93A9-BD894571E60B}" type="presOf" srcId="{34E7A2C9-2B1B-4D82-9392-2A13145BC3F0}" destId="{9FC7C096-58E9-438B-958A-E88CBD26BCB7}" srcOrd="0" destOrd="0" presId="urn:microsoft.com/office/officeart/2005/8/layout/vList2"/>
    <dgm:cxn modelId="{A4EA7BA5-98BB-44B9-A4E0-9E66A3AB1D65}" type="presParOf" srcId="{FE8D10EC-4E63-4B2C-8C9F-F81E928B07C7}" destId="{9FC7C096-58E9-438B-958A-E88CBD26BCB7}" srcOrd="0" destOrd="0" presId="urn:microsoft.com/office/officeart/2005/8/layout/vList2"/>
    <dgm:cxn modelId="{D1E14D2D-20CC-42C6-9AEE-B41B56811B68}" type="presParOf" srcId="{FE8D10EC-4E63-4B2C-8C9F-F81E928B07C7}" destId="{AA4CDF7A-9FD7-4BBC-9035-2E60F18458DF}" srcOrd="1" destOrd="0" presId="urn:microsoft.com/office/officeart/2005/8/layout/vList2"/>
    <dgm:cxn modelId="{082606B2-6C0E-4931-AFCB-E6475EC93E2A}" type="presParOf" srcId="{FE8D10EC-4E63-4B2C-8C9F-F81E928B07C7}" destId="{98CE944F-FAEC-4EF6-8CA7-BEF882F688C3}" srcOrd="2" destOrd="0" presId="urn:microsoft.com/office/officeart/2005/8/layout/vList2"/>
    <dgm:cxn modelId="{7A3637F3-9685-411B-B0AE-C03817ADB210}" type="presParOf" srcId="{FE8D10EC-4E63-4B2C-8C9F-F81E928B07C7}" destId="{50A572F7-7C31-4F7C-A8C3-C160587B6ED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807CAD-FF62-476B-9346-11F3CF060A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7A2C9-2B1B-4D82-9392-2A13145BC3F0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Dynamic taint analysis is a powerful technique</a:t>
          </a:r>
          <a:endParaRPr lang="en-US" dirty="0"/>
        </a:p>
      </dgm:t>
    </dgm:pt>
    <dgm:pt modelId="{31AD9F82-BB54-4195-AD36-D59C0ED31173}" type="parTrans" cxnId="{F17F4899-7ACA-436F-8313-12FBE7ECB15D}">
      <dgm:prSet/>
      <dgm:spPr/>
      <dgm:t>
        <a:bodyPr/>
        <a:lstStyle/>
        <a:p>
          <a:endParaRPr lang="en-US"/>
        </a:p>
      </dgm:t>
    </dgm:pt>
    <dgm:pt modelId="{009AADF9-8EED-450E-8ECD-670A4272D312}" type="sibTrans" cxnId="{F17F4899-7ACA-436F-8313-12FBE7ECB15D}">
      <dgm:prSet/>
      <dgm:spPr/>
      <dgm:t>
        <a:bodyPr/>
        <a:lstStyle/>
        <a:p>
          <a:endParaRPr lang="en-US"/>
        </a:p>
      </dgm:t>
    </dgm:pt>
    <dgm:pt modelId="{4597CF97-A2EF-48AC-B1A9-A57686BBD30F}">
      <dgm:prSet phldrT="[Text]"/>
      <dgm:spPr/>
      <dgm:t>
        <a:bodyPr/>
        <a:lstStyle/>
        <a:p>
          <a:r>
            <a:rPr lang="en-US" dirty="0" smtClean="0"/>
            <a:t>Detects/prevents common attack vectors</a:t>
          </a:r>
          <a:endParaRPr lang="en-US" dirty="0"/>
        </a:p>
      </dgm:t>
    </dgm:pt>
    <dgm:pt modelId="{78C1A0F0-ACBA-40A9-8435-7B87B29368DE}" type="parTrans" cxnId="{14ACBA16-6082-4325-B57B-5E73479861AD}">
      <dgm:prSet/>
      <dgm:spPr/>
      <dgm:t>
        <a:bodyPr/>
        <a:lstStyle/>
        <a:p>
          <a:endParaRPr lang="en-US"/>
        </a:p>
      </dgm:t>
    </dgm:pt>
    <dgm:pt modelId="{C78ED15C-44AD-47F5-BEC8-C9F0C49E0539}" type="sibTrans" cxnId="{14ACBA16-6082-4325-B57B-5E73479861AD}">
      <dgm:prSet/>
      <dgm:spPr/>
      <dgm:t>
        <a:bodyPr/>
        <a:lstStyle/>
        <a:p>
          <a:endParaRPr lang="en-US"/>
        </a:p>
      </dgm:t>
    </dgm:pt>
    <dgm:pt modelId="{363C9E0A-7906-4073-B08E-157A38F554BC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Mostly suitable for honeypots</a:t>
          </a:r>
          <a:endParaRPr lang="en-US" dirty="0"/>
        </a:p>
      </dgm:t>
    </dgm:pt>
    <dgm:pt modelId="{6A7AE9ED-AC5A-4539-99C6-64C965406B1B}" type="parTrans" cxnId="{431799FA-ED38-4B29-A1E5-C0BF452A8099}">
      <dgm:prSet/>
      <dgm:spPr/>
      <dgm:t>
        <a:bodyPr/>
        <a:lstStyle/>
        <a:p>
          <a:endParaRPr lang="en-US"/>
        </a:p>
      </dgm:t>
    </dgm:pt>
    <dgm:pt modelId="{61479C70-6CCB-4FD2-8B58-3966EDFFE4B2}" type="sibTrans" cxnId="{431799FA-ED38-4B29-A1E5-C0BF452A8099}">
      <dgm:prSet/>
      <dgm:spPr/>
      <dgm:t>
        <a:bodyPr/>
        <a:lstStyle/>
        <a:p>
          <a:endParaRPr lang="en-US"/>
        </a:p>
      </dgm:t>
    </dgm:pt>
    <dgm:pt modelId="{5A246159-4E86-45A4-B2BA-52AFA2435B12}">
      <dgm:prSet phldrT="[Text]"/>
      <dgm:spPr/>
      <dgm:t>
        <a:bodyPr/>
        <a:lstStyle/>
        <a:p>
          <a:r>
            <a:rPr lang="en-US" dirty="0" smtClean="0"/>
            <a:t>Too slow for most loads</a:t>
          </a:r>
          <a:endParaRPr lang="en-US" dirty="0"/>
        </a:p>
      </dgm:t>
    </dgm:pt>
    <dgm:pt modelId="{95BD5CBD-F182-4AE0-BF4E-72B91C02CE57}" type="parTrans" cxnId="{9C15D04E-182E-470C-B712-4970ED5FFE2E}">
      <dgm:prSet/>
      <dgm:spPr/>
      <dgm:t>
        <a:bodyPr/>
        <a:lstStyle/>
        <a:p>
          <a:endParaRPr lang="en-US"/>
        </a:p>
      </dgm:t>
    </dgm:pt>
    <dgm:pt modelId="{21D921D8-7564-42E1-975F-2F6B4625D068}" type="sibTrans" cxnId="{9C15D04E-182E-470C-B712-4970ED5FFE2E}">
      <dgm:prSet/>
      <dgm:spPr/>
      <dgm:t>
        <a:bodyPr/>
        <a:lstStyle/>
        <a:p>
          <a:endParaRPr lang="en-US"/>
        </a:p>
      </dgm:t>
    </dgm:pt>
    <dgm:pt modelId="{49602C58-791D-4C01-AF72-761F08FC1FE1}">
      <dgm:prSet phldrT="[Text]"/>
      <dgm:spPr/>
      <dgm:t>
        <a:bodyPr/>
        <a:lstStyle/>
        <a:p>
          <a:r>
            <a:rPr lang="en-US" dirty="0" smtClean="0"/>
            <a:t>And worms</a:t>
          </a:r>
          <a:endParaRPr lang="en-US" dirty="0"/>
        </a:p>
      </dgm:t>
    </dgm:pt>
    <dgm:pt modelId="{811321B7-1436-4CB6-BF20-7D05F964397B}" type="parTrans" cxnId="{DF7C0FE7-03DA-4D10-B3DF-10821DC66F60}">
      <dgm:prSet/>
      <dgm:spPr/>
      <dgm:t>
        <a:bodyPr/>
        <a:lstStyle/>
        <a:p>
          <a:endParaRPr lang="en-US"/>
        </a:p>
      </dgm:t>
    </dgm:pt>
    <dgm:pt modelId="{030B81D1-76CF-40E4-B7AC-B6C3D9BCBCB2}" type="sibTrans" cxnId="{DF7C0FE7-03DA-4D10-B3DF-10821DC66F60}">
      <dgm:prSet/>
      <dgm:spPr/>
      <dgm:t>
        <a:bodyPr/>
        <a:lstStyle/>
        <a:p>
          <a:endParaRPr lang="en-US"/>
        </a:p>
      </dgm:t>
    </dgm:pt>
    <dgm:pt modelId="{7D5BB109-DC53-43B8-98B1-71857F43FD2B}">
      <dgm:prSet phldrT="[Text]"/>
      <dgm:spPr/>
      <dgm:t>
        <a:bodyPr/>
        <a:lstStyle/>
        <a:p>
          <a:r>
            <a:rPr lang="en-US" dirty="0" smtClean="0"/>
            <a:t>What else could it be used for?</a:t>
          </a:r>
          <a:endParaRPr lang="en-US" dirty="0"/>
        </a:p>
      </dgm:t>
    </dgm:pt>
    <dgm:pt modelId="{7F1C2F54-0C2B-44B5-9FB1-A479A338BA35}" type="parTrans" cxnId="{36F87001-7B77-4016-8DC9-20E507991E47}">
      <dgm:prSet/>
      <dgm:spPr/>
      <dgm:t>
        <a:bodyPr/>
        <a:lstStyle/>
        <a:p>
          <a:endParaRPr lang="en-US"/>
        </a:p>
      </dgm:t>
    </dgm:pt>
    <dgm:pt modelId="{64845030-73A6-45CE-9034-A9DCA4A06789}" type="sibTrans" cxnId="{36F87001-7B77-4016-8DC9-20E507991E47}">
      <dgm:prSet/>
      <dgm:spPr/>
      <dgm:t>
        <a:bodyPr/>
        <a:lstStyle/>
        <a:p>
          <a:endParaRPr lang="en-US"/>
        </a:p>
      </dgm:t>
    </dgm:pt>
    <dgm:pt modelId="{A6FED45E-31AC-4A1B-8182-90847E332D23}">
      <dgm:prSet phldrT="[Text]"/>
      <dgm:spPr/>
      <dgm:t>
        <a:bodyPr/>
        <a:lstStyle/>
        <a:p>
          <a:r>
            <a:rPr lang="en-US" dirty="0" smtClean="0"/>
            <a:t>What attacks can’t it detect?</a:t>
          </a:r>
          <a:endParaRPr lang="en-US" dirty="0"/>
        </a:p>
      </dgm:t>
    </dgm:pt>
    <dgm:pt modelId="{721BD14E-FD2E-42DE-B4BB-86924590C5BD}" type="parTrans" cxnId="{BA032E67-A88B-4AFE-AB51-58F0046AA4DD}">
      <dgm:prSet/>
      <dgm:spPr/>
      <dgm:t>
        <a:bodyPr/>
        <a:lstStyle/>
        <a:p>
          <a:endParaRPr lang="en-US"/>
        </a:p>
      </dgm:t>
    </dgm:pt>
    <dgm:pt modelId="{FA750168-F03A-420C-A2ED-834FD139EECD}" type="sibTrans" cxnId="{BA032E67-A88B-4AFE-AB51-58F0046AA4DD}">
      <dgm:prSet/>
      <dgm:spPr/>
      <dgm:t>
        <a:bodyPr/>
        <a:lstStyle/>
        <a:p>
          <a:endParaRPr lang="en-US"/>
        </a:p>
      </dgm:t>
    </dgm:pt>
    <dgm:pt modelId="{FE8D10EC-4E63-4B2C-8C9F-F81E928B07C7}" type="pres">
      <dgm:prSet presAssocID="{F3807CAD-FF62-476B-9346-11F3CF060A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C7C096-58E9-438B-958A-E88CBD26BCB7}" type="pres">
      <dgm:prSet presAssocID="{34E7A2C9-2B1B-4D82-9392-2A13145BC3F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CDF7A-9FD7-4BBC-9035-2E60F18458DF}" type="pres">
      <dgm:prSet presAssocID="{34E7A2C9-2B1B-4D82-9392-2A13145BC3F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E944F-FAEC-4EF6-8CA7-BEF882F688C3}" type="pres">
      <dgm:prSet presAssocID="{363C9E0A-7906-4073-B08E-157A38F554B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572F7-7C31-4F7C-A8C3-C160587B6ED2}" type="pres">
      <dgm:prSet presAssocID="{363C9E0A-7906-4073-B08E-157A38F554B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851C71-7422-40D4-92DF-654F5AE2616A}" type="presOf" srcId="{363C9E0A-7906-4073-B08E-157A38F554BC}" destId="{98CE944F-FAEC-4EF6-8CA7-BEF882F688C3}" srcOrd="0" destOrd="0" presId="urn:microsoft.com/office/officeart/2005/8/layout/vList2"/>
    <dgm:cxn modelId="{9C15D04E-182E-470C-B712-4970ED5FFE2E}" srcId="{363C9E0A-7906-4073-B08E-157A38F554BC}" destId="{5A246159-4E86-45A4-B2BA-52AFA2435B12}" srcOrd="0" destOrd="0" parTransId="{95BD5CBD-F182-4AE0-BF4E-72B91C02CE57}" sibTransId="{21D921D8-7564-42E1-975F-2F6B4625D068}"/>
    <dgm:cxn modelId="{14ACBA16-6082-4325-B57B-5E73479861AD}" srcId="{34E7A2C9-2B1B-4D82-9392-2A13145BC3F0}" destId="{4597CF97-A2EF-48AC-B1A9-A57686BBD30F}" srcOrd="0" destOrd="0" parTransId="{78C1A0F0-ACBA-40A9-8435-7B87B29368DE}" sibTransId="{C78ED15C-44AD-47F5-BEC8-C9F0C49E0539}"/>
    <dgm:cxn modelId="{F17F4899-7ACA-436F-8313-12FBE7ECB15D}" srcId="{F3807CAD-FF62-476B-9346-11F3CF060A4E}" destId="{34E7A2C9-2B1B-4D82-9392-2A13145BC3F0}" srcOrd="0" destOrd="0" parTransId="{31AD9F82-BB54-4195-AD36-D59C0ED31173}" sibTransId="{009AADF9-8EED-450E-8ECD-670A4272D312}"/>
    <dgm:cxn modelId="{F99F1B00-2314-4F34-83BC-FCF8B5616D9E}" type="presOf" srcId="{4597CF97-A2EF-48AC-B1A9-A57686BBD30F}" destId="{AA4CDF7A-9FD7-4BBC-9035-2E60F18458DF}" srcOrd="0" destOrd="0" presId="urn:microsoft.com/office/officeart/2005/8/layout/vList2"/>
    <dgm:cxn modelId="{431799FA-ED38-4B29-A1E5-C0BF452A8099}" srcId="{F3807CAD-FF62-476B-9346-11F3CF060A4E}" destId="{363C9E0A-7906-4073-B08E-157A38F554BC}" srcOrd="1" destOrd="0" parTransId="{6A7AE9ED-AC5A-4539-99C6-64C965406B1B}" sibTransId="{61479C70-6CCB-4FD2-8B58-3966EDFFE4B2}"/>
    <dgm:cxn modelId="{A07521AB-C209-4A21-A9A3-4BFF6CF00B72}" type="presOf" srcId="{7D5BB109-DC53-43B8-98B1-71857F43FD2B}" destId="{AA4CDF7A-9FD7-4BBC-9035-2E60F18458DF}" srcOrd="0" destOrd="2" presId="urn:microsoft.com/office/officeart/2005/8/layout/vList2"/>
    <dgm:cxn modelId="{3B403FF1-BAF9-49B3-BCDC-D1A4CB8F2EB9}" type="presOf" srcId="{34E7A2C9-2B1B-4D82-9392-2A13145BC3F0}" destId="{9FC7C096-58E9-438B-958A-E88CBD26BCB7}" srcOrd="0" destOrd="0" presId="urn:microsoft.com/office/officeart/2005/8/layout/vList2"/>
    <dgm:cxn modelId="{470F0448-A689-40CD-A014-377E275086A2}" type="presOf" srcId="{49602C58-791D-4C01-AF72-761F08FC1FE1}" destId="{AA4CDF7A-9FD7-4BBC-9035-2E60F18458DF}" srcOrd="0" destOrd="1" presId="urn:microsoft.com/office/officeart/2005/8/layout/vList2"/>
    <dgm:cxn modelId="{DF7C0FE7-03DA-4D10-B3DF-10821DC66F60}" srcId="{4597CF97-A2EF-48AC-B1A9-A57686BBD30F}" destId="{49602C58-791D-4C01-AF72-761F08FC1FE1}" srcOrd="0" destOrd="0" parTransId="{811321B7-1436-4CB6-BF20-7D05F964397B}" sibTransId="{030B81D1-76CF-40E4-B7AC-B6C3D9BCBCB2}"/>
    <dgm:cxn modelId="{A029378C-71BC-43FD-8864-E96B21ABE8BB}" type="presOf" srcId="{A6FED45E-31AC-4A1B-8182-90847E332D23}" destId="{AA4CDF7A-9FD7-4BBC-9035-2E60F18458DF}" srcOrd="0" destOrd="3" presId="urn:microsoft.com/office/officeart/2005/8/layout/vList2"/>
    <dgm:cxn modelId="{B4E0E7B4-B377-44F8-BB7A-E13F3BC630A5}" type="presOf" srcId="{F3807CAD-FF62-476B-9346-11F3CF060A4E}" destId="{FE8D10EC-4E63-4B2C-8C9F-F81E928B07C7}" srcOrd="0" destOrd="0" presId="urn:microsoft.com/office/officeart/2005/8/layout/vList2"/>
    <dgm:cxn modelId="{36F87001-7B77-4016-8DC9-20E507991E47}" srcId="{34E7A2C9-2B1B-4D82-9392-2A13145BC3F0}" destId="{7D5BB109-DC53-43B8-98B1-71857F43FD2B}" srcOrd="1" destOrd="0" parTransId="{7F1C2F54-0C2B-44B5-9FB1-A479A338BA35}" sibTransId="{64845030-73A6-45CE-9034-A9DCA4A06789}"/>
    <dgm:cxn modelId="{BA032E67-A88B-4AFE-AB51-58F0046AA4DD}" srcId="{34E7A2C9-2B1B-4D82-9392-2A13145BC3F0}" destId="{A6FED45E-31AC-4A1B-8182-90847E332D23}" srcOrd="2" destOrd="0" parTransId="{721BD14E-FD2E-42DE-B4BB-86924590C5BD}" sibTransId="{FA750168-F03A-420C-A2ED-834FD139EECD}"/>
    <dgm:cxn modelId="{C0192B39-E02C-484C-841A-5E4181C1AF38}" type="presOf" srcId="{5A246159-4E86-45A4-B2BA-52AFA2435B12}" destId="{50A572F7-7C31-4F7C-A8C3-C160587B6ED2}" srcOrd="0" destOrd="0" presId="urn:microsoft.com/office/officeart/2005/8/layout/vList2"/>
    <dgm:cxn modelId="{77E0DACC-28A7-4210-8C1D-D27C989A309F}" type="presParOf" srcId="{FE8D10EC-4E63-4B2C-8C9F-F81E928B07C7}" destId="{9FC7C096-58E9-438B-958A-E88CBD26BCB7}" srcOrd="0" destOrd="0" presId="urn:microsoft.com/office/officeart/2005/8/layout/vList2"/>
    <dgm:cxn modelId="{6231DFA7-EACE-4958-8985-2DA62245D4E1}" type="presParOf" srcId="{FE8D10EC-4E63-4B2C-8C9F-F81E928B07C7}" destId="{AA4CDF7A-9FD7-4BBC-9035-2E60F18458DF}" srcOrd="1" destOrd="0" presId="urn:microsoft.com/office/officeart/2005/8/layout/vList2"/>
    <dgm:cxn modelId="{4E146A21-C2C3-460A-8F63-ACB3EF8D73AE}" type="presParOf" srcId="{FE8D10EC-4E63-4B2C-8C9F-F81E928B07C7}" destId="{98CE944F-FAEC-4EF6-8CA7-BEF882F688C3}" srcOrd="2" destOrd="0" presId="urn:microsoft.com/office/officeart/2005/8/layout/vList2"/>
    <dgm:cxn modelId="{70F4DFA7-0D7F-4AE4-AD07-75B7C8888ADD}" type="presParOf" srcId="{FE8D10EC-4E63-4B2C-8C9F-F81E928B07C7}" destId="{50A572F7-7C31-4F7C-A8C3-C160587B6ED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7C096-58E9-438B-958A-E88CBD26BCB7}">
      <dsp:nvSpPr>
        <dsp:cNvPr id="0" name=""/>
        <dsp:cNvSpPr/>
      </dsp:nvSpPr>
      <dsp:spPr>
        <a:xfrm>
          <a:off x="0" y="16720"/>
          <a:ext cx="6096000" cy="131975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If a hacker obtains a login on a machine, there is a good chance he can become root sooner or later.</a:t>
          </a:r>
          <a:endParaRPr lang="en-US" sz="2400" kern="1200" dirty="0"/>
        </a:p>
      </dsp:txBody>
      <dsp:txXfrm>
        <a:off x="64425" y="81145"/>
        <a:ext cx="5967150" cy="1190909"/>
      </dsp:txXfrm>
    </dsp:sp>
    <dsp:sp modelId="{AA4CDF7A-9FD7-4BBC-9035-2E60F18458DF}">
      <dsp:nvSpPr>
        <dsp:cNvPr id="0" name=""/>
        <dsp:cNvSpPr/>
      </dsp:nvSpPr>
      <dsp:spPr>
        <a:xfrm>
          <a:off x="0" y="1336480"/>
          <a:ext cx="60960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Any ideas how?</a:t>
          </a:r>
          <a:endParaRPr lang="en-US" sz="1900" kern="1200" dirty="0"/>
        </a:p>
      </dsp:txBody>
      <dsp:txXfrm>
        <a:off x="0" y="1336480"/>
        <a:ext cx="6096000" cy="397440"/>
      </dsp:txXfrm>
    </dsp:sp>
    <dsp:sp modelId="{98CE944F-FAEC-4EF6-8CA7-BEF882F688C3}">
      <dsp:nvSpPr>
        <dsp:cNvPr id="0" name=""/>
        <dsp:cNvSpPr/>
      </dsp:nvSpPr>
      <dsp:spPr>
        <a:xfrm>
          <a:off x="0" y="1733920"/>
          <a:ext cx="6096000" cy="131975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Jails are not worth the effort</a:t>
          </a:r>
          <a:endParaRPr lang="en-US" sz="2400" kern="1200" dirty="0"/>
        </a:p>
      </dsp:txBody>
      <dsp:txXfrm>
        <a:off x="64425" y="1798345"/>
        <a:ext cx="5967150" cy="1190909"/>
      </dsp:txXfrm>
    </dsp:sp>
    <dsp:sp modelId="{50A572F7-7C31-4F7C-A8C3-C160587B6ED2}">
      <dsp:nvSpPr>
        <dsp:cNvPr id="0" name=""/>
        <dsp:cNvSpPr/>
      </dsp:nvSpPr>
      <dsp:spPr>
        <a:xfrm>
          <a:off x="0" y="3053679"/>
          <a:ext cx="609600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Too complex and time consuming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Not quite secure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Do you know any alternatives?</a:t>
          </a:r>
          <a:endParaRPr lang="en-US" sz="1900" kern="1200" dirty="0"/>
        </a:p>
      </dsp:txBody>
      <dsp:txXfrm>
        <a:off x="0" y="3053679"/>
        <a:ext cx="6096000" cy="993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7C096-58E9-438B-958A-E88CBD26BCB7}">
      <dsp:nvSpPr>
        <dsp:cNvPr id="0" name=""/>
        <dsp:cNvSpPr/>
      </dsp:nvSpPr>
      <dsp:spPr>
        <a:xfrm>
          <a:off x="0" y="125035"/>
          <a:ext cx="6096000" cy="123317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We can easily run thousands of virtual honeypots on a single server</a:t>
          </a:r>
          <a:endParaRPr lang="en-US" sz="3100" kern="1200" dirty="0"/>
        </a:p>
      </dsp:txBody>
      <dsp:txXfrm>
        <a:off x="60199" y="185234"/>
        <a:ext cx="5975602" cy="1112781"/>
      </dsp:txXfrm>
    </dsp:sp>
    <dsp:sp modelId="{AA4CDF7A-9FD7-4BBC-9035-2E60F18458DF}">
      <dsp:nvSpPr>
        <dsp:cNvPr id="0" name=""/>
        <dsp:cNvSpPr/>
      </dsp:nvSpPr>
      <dsp:spPr>
        <a:xfrm>
          <a:off x="0" y="1358214"/>
          <a:ext cx="6096000" cy="83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What can we do with the collected data?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Is it safe?</a:t>
          </a:r>
          <a:endParaRPr lang="en-US" sz="2400" kern="1200" dirty="0"/>
        </a:p>
      </dsp:txBody>
      <dsp:txXfrm>
        <a:off x="0" y="1358214"/>
        <a:ext cx="6096000" cy="834210"/>
      </dsp:txXfrm>
    </dsp:sp>
    <dsp:sp modelId="{98CE944F-FAEC-4EF6-8CA7-BEF882F688C3}">
      <dsp:nvSpPr>
        <dsp:cNvPr id="0" name=""/>
        <dsp:cNvSpPr/>
      </dsp:nvSpPr>
      <dsp:spPr>
        <a:xfrm>
          <a:off x="0" y="2192425"/>
          <a:ext cx="6096000" cy="123317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We can fool network scanners by imitating network stacks</a:t>
          </a:r>
          <a:endParaRPr lang="en-US" sz="3100" kern="1200" dirty="0"/>
        </a:p>
      </dsp:txBody>
      <dsp:txXfrm>
        <a:off x="60199" y="2252624"/>
        <a:ext cx="5975602" cy="1112781"/>
      </dsp:txXfrm>
    </dsp:sp>
    <dsp:sp modelId="{50A572F7-7C31-4F7C-A8C3-C160587B6ED2}">
      <dsp:nvSpPr>
        <dsp:cNvPr id="0" name=""/>
        <dsp:cNvSpPr/>
      </dsp:nvSpPr>
      <dsp:spPr>
        <a:xfrm>
          <a:off x="0" y="3425605"/>
          <a:ext cx="60960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Limitations?</a:t>
          </a:r>
          <a:endParaRPr lang="en-US" sz="2400" kern="1200" dirty="0"/>
        </a:p>
      </dsp:txBody>
      <dsp:txXfrm>
        <a:off x="0" y="3425605"/>
        <a:ext cx="6096000" cy="513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7C096-58E9-438B-958A-E88CBD26BCB7}">
      <dsp:nvSpPr>
        <dsp:cNvPr id="0" name=""/>
        <dsp:cNvSpPr/>
      </dsp:nvSpPr>
      <dsp:spPr>
        <a:xfrm>
          <a:off x="0" y="7809"/>
          <a:ext cx="6096000" cy="10740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Dynamic taint analysis is a powerful technique</a:t>
          </a:r>
          <a:endParaRPr lang="en-US" sz="2700" kern="1200" dirty="0"/>
        </a:p>
      </dsp:txBody>
      <dsp:txXfrm>
        <a:off x="52431" y="60240"/>
        <a:ext cx="5991138" cy="969198"/>
      </dsp:txXfrm>
    </dsp:sp>
    <dsp:sp modelId="{AA4CDF7A-9FD7-4BBC-9035-2E60F18458DF}">
      <dsp:nvSpPr>
        <dsp:cNvPr id="0" name=""/>
        <dsp:cNvSpPr/>
      </dsp:nvSpPr>
      <dsp:spPr>
        <a:xfrm>
          <a:off x="0" y="1081870"/>
          <a:ext cx="6096000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Detects/prevents common attack vectors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And worms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What else could it be used for?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What attacks can’t it detect?</a:t>
          </a:r>
          <a:endParaRPr lang="en-US" sz="2100" kern="1200" dirty="0"/>
        </a:p>
      </dsp:txBody>
      <dsp:txXfrm>
        <a:off x="0" y="1081870"/>
        <a:ext cx="6096000" cy="1453140"/>
      </dsp:txXfrm>
    </dsp:sp>
    <dsp:sp modelId="{98CE944F-FAEC-4EF6-8CA7-BEF882F688C3}">
      <dsp:nvSpPr>
        <dsp:cNvPr id="0" name=""/>
        <dsp:cNvSpPr/>
      </dsp:nvSpPr>
      <dsp:spPr>
        <a:xfrm>
          <a:off x="0" y="2535010"/>
          <a:ext cx="6096000" cy="10740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Mostly suitable for honeypots</a:t>
          </a:r>
          <a:endParaRPr lang="en-US" sz="2700" kern="1200" dirty="0"/>
        </a:p>
      </dsp:txBody>
      <dsp:txXfrm>
        <a:off x="52431" y="2587441"/>
        <a:ext cx="5991138" cy="969198"/>
      </dsp:txXfrm>
    </dsp:sp>
    <dsp:sp modelId="{50A572F7-7C31-4F7C-A8C3-C160587B6ED2}">
      <dsp:nvSpPr>
        <dsp:cNvPr id="0" name=""/>
        <dsp:cNvSpPr/>
      </dsp:nvSpPr>
      <dsp:spPr>
        <a:xfrm>
          <a:off x="0" y="3609069"/>
          <a:ext cx="60960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Too slow for most loads</a:t>
          </a:r>
          <a:endParaRPr lang="en-US" sz="2100" kern="1200" dirty="0"/>
        </a:p>
      </dsp:txBody>
      <dsp:txXfrm>
        <a:off x="0" y="3609069"/>
        <a:ext cx="6096000" cy="44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35F71-721F-4DBF-9D07-276D9E3A25D0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D69B8-B31D-4BCF-8347-1EE1D75FC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7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4DC4C-8DF0-E746-B012-32FB403170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</a:t>
            </a:r>
            <a:r>
              <a:rPr lang="en-US" baseline="0" dirty="0" smtClean="0"/>
              <a:t> something happen, and who, what,…?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D69B8-B31D-4BCF-8347-1EE1D75FC0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3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Unfriendly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D69B8-B31D-4BCF-8347-1EE1D75FC0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29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D69B8-B31D-4BCF-8347-1EE1D75FC0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35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Signatures</a:t>
            </a:r>
            <a:r>
              <a:rPr lang="en-US" baseline="0" dirty="0" smtClean="0"/>
              <a:t> allow us to protect many systems by deploying network filters on the edges of networks.</a:t>
            </a:r>
          </a:p>
          <a:p>
            <a:r>
              <a:rPr lang="en-US" baseline="0" dirty="0" smtClean="0"/>
              <a:t>Snort is one of the most popular signature-based intrusion detection and prevention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5631-6B66-9A42-8FF3-8910516E708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Simpler, move </a:t>
            </a:r>
            <a:r>
              <a:rPr lang="en-US" dirty="0" err="1" smtClean="0"/>
              <a:t>bo</a:t>
            </a:r>
            <a:r>
              <a:rPr lang="en-US" dirty="0" smtClean="0"/>
              <a:t> earlier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5631-6B66-9A42-8FF3-8910516E708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8077200" cy="192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5475E-7513-4415-AFFB-EABD984A9E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4533900" y="-1133475"/>
            <a:ext cx="76200" cy="9144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6" descr="Stevens-Official-Color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7324" y="1"/>
            <a:ext cx="2194275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 rot="5400000">
            <a:off x="4495800" y="-1171574"/>
            <a:ext cx="152400" cy="9144000"/>
          </a:xfrm>
          <a:prstGeom prst="rect">
            <a:avLst/>
          </a:prstGeom>
          <a:gradFill rotWithShape="1">
            <a:gsLst>
              <a:gs pos="0">
                <a:srgbClr val="3C0000"/>
              </a:gs>
              <a:gs pos="100000">
                <a:srgbClr val="8C2633"/>
              </a:gs>
            </a:gsLst>
            <a:lin ang="189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2450" y="1371600"/>
            <a:ext cx="813435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5475E-7513-4415-AFFB-EABD984A9E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rot="5400000">
            <a:off x="4495800" y="-3314699"/>
            <a:ext cx="152400" cy="9144000"/>
          </a:xfrm>
          <a:prstGeom prst="rect">
            <a:avLst/>
          </a:prstGeom>
          <a:gradFill rotWithShape="1">
            <a:gsLst>
              <a:gs pos="0">
                <a:srgbClr val="3C0000"/>
              </a:gs>
              <a:gs pos="100000">
                <a:srgbClr val="8C2633"/>
              </a:gs>
            </a:gsLst>
            <a:lin ang="189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" name="Picture 9" descr="Stevens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6310312"/>
            <a:ext cx="457200" cy="43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8"/>
            <a:ext cx="5943600" cy="59737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level`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5475E-7513-4415-AFFB-EABD984A9E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evens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6310312"/>
            <a:ext cx="457200" cy="43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494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2/12/2013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77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CS-695 Host Forensics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9266EFB-B170-4AAB-B9A6-65B5080AFC6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50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5475E-7513-4415-AFFB-EABD984A9E2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Stevens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6310312"/>
            <a:ext cx="457200" cy="433388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 rot="5400000">
            <a:off x="4495800" y="-3314699"/>
            <a:ext cx="152400" cy="9144000"/>
          </a:xfrm>
          <a:prstGeom prst="rect">
            <a:avLst/>
          </a:prstGeom>
          <a:gradFill rotWithShape="1">
            <a:gsLst>
              <a:gs pos="0">
                <a:srgbClr val="3C0000"/>
              </a:gs>
              <a:gs pos="100000">
                <a:srgbClr val="8C2633"/>
              </a:gs>
            </a:gsLst>
            <a:lin ang="189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90987"/>
            <a:ext cx="8153399" cy="17764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62200"/>
            <a:ext cx="8153399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5475E-7513-4415-AFFB-EABD984A9E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rot="5400000">
            <a:off x="4495800" y="-600074"/>
            <a:ext cx="152400" cy="9144000"/>
          </a:xfrm>
          <a:prstGeom prst="rect">
            <a:avLst/>
          </a:prstGeom>
          <a:gradFill rotWithShape="1">
            <a:gsLst>
              <a:gs pos="0">
                <a:srgbClr val="3C0000"/>
              </a:gs>
              <a:gs pos="100000">
                <a:srgbClr val="8C2633"/>
              </a:gs>
            </a:gsLst>
            <a:lin ang="189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" name="Picture 6" descr="Stevens-Official-Color cop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7324" y="1"/>
            <a:ext cx="2194275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366158"/>
            <a:ext cx="402336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66158"/>
            <a:ext cx="402336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5475E-7513-4415-AFFB-EABD984A9E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5400000">
            <a:off x="4495800" y="-3314699"/>
            <a:ext cx="152400" cy="9144000"/>
          </a:xfrm>
          <a:prstGeom prst="rect">
            <a:avLst/>
          </a:prstGeom>
          <a:gradFill rotWithShape="1">
            <a:gsLst>
              <a:gs pos="0">
                <a:srgbClr val="3C0000"/>
              </a:gs>
              <a:gs pos="100000">
                <a:srgbClr val="8C2633"/>
              </a:gs>
            </a:gsLst>
            <a:lin ang="189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1" name="Picture 10" descr="Stevens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6310312"/>
            <a:ext cx="457200" cy="43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447800"/>
            <a:ext cx="4023360" cy="82296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 i="0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286952"/>
            <a:ext cx="4023360" cy="39319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447800"/>
            <a:ext cx="4023360" cy="82296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 i="0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286952"/>
            <a:ext cx="4023360" cy="39319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0"/>
            <a:ext cx="167639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1" y="6356350"/>
            <a:ext cx="1676399" cy="365125"/>
          </a:xfrm>
        </p:spPr>
        <p:txBody>
          <a:bodyPr/>
          <a:lstStyle>
            <a:lvl1pPr>
              <a:defRPr/>
            </a:lvl1pPr>
          </a:lstStyle>
          <a:p>
            <a:fld id="{EAC5475E-7513-4415-AFFB-EABD984A9E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 rot="5400000">
            <a:off x="4495800" y="-3314699"/>
            <a:ext cx="152400" cy="9144000"/>
          </a:xfrm>
          <a:prstGeom prst="rect">
            <a:avLst/>
          </a:prstGeom>
          <a:gradFill rotWithShape="1">
            <a:gsLst>
              <a:gs pos="0">
                <a:srgbClr val="3C0000"/>
              </a:gs>
              <a:gs pos="100000">
                <a:srgbClr val="8C2633"/>
              </a:gs>
            </a:gsLst>
            <a:lin ang="189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4" name="Picture 13" descr="Stevens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6310312"/>
            <a:ext cx="457200" cy="43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5475E-7513-4415-AFFB-EABD984A9E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5400000">
            <a:off x="4495800" y="-3314699"/>
            <a:ext cx="152400" cy="9144000"/>
          </a:xfrm>
          <a:prstGeom prst="rect">
            <a:avLst/>
          </a:prstGeom>
          <a:gradFill rotWithShape="1">
            <a:gsLst>
              <a:gs pos="0">
                <a:srgbClr val="3C0000"/>
              </a:gs>
              <a:gs pos="100000">
                <a:srgbClr val="8C2633"/>
              </a:gs>
            </a:gsLst>
            <a:lin ang="189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9" name="Picture 8" descr="Stevens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6310312"/>
            <a:ext cx="457200" cy="43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5475E-7513-4415-AFFB-EABD984A9E2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Stevens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6310312"/>
            <a:ext cx="457200" cy="43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1" y="273050"/>
            <a:ext cx="295274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73050"/>
            <a:ext cx="5105400" cy="5975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1" y="1435100"/>
            <a:ext cx="2952749" cy="4813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2451" y="6356350"/>
            <a:ext cx="167639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1" y="6356350"/>
            <a:ext cx="1676399" cy="365125"/>
          </a:xfrm>
        </p:spPr>
        <p:txBody>
          <a:bodyPr/>
          <a:lstStyle>
            <a:lvl1pPr>
              <a:defRPr/>
            </a:lvl1pPr>
          </a:lstStyle>
          <a:p>
            <a:fld id="{EAC5475E-7513-4415-AFFB-EABD984A9E2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evens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6310312"/>
            <a:ext cx="457200" cy="43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797425"/>
            <a:ext cx="6400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609600"/>
            <a:ext cx="64008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364163"/>
            <a:ext cx="6400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CS-695 Host Forensics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5475E-7513-4415-AFFB-EABD984A9E2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evens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6310312"/>
            <a:ext cx="457200" cy="43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52451" y="133679"/>
            <a:ext cx="8134346" cy="100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2450" y="1371600"/>
            <a:ext cx="813434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2451" y="6356350"/>
            <a:ext cx="1676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3712" y="6369050"/>
            <a:ext cx="2275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1676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AC5475E-7513-4415-AFFB-EABD984A9E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i="0" kern="1200">
          <a:solidFill>
            <a:schemeClr val="tx1"/>
          </a:solidFill>
          <a:latin typeface="Chalkboard"/>
          <a:ea typeface="+mj-ea"/>
          <a:cs typeface="Chalkboard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0" i="0" kern="1200">
          <a:solidFill>
            <a:schemeClr val="tx1"/>
          </a:solidFill>
          <a:latin typeface="+mn-lt"/>
          <a:ea typeface="+mn-ea"/>
          <a:cs typeface="Avenir Medium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0" i="0" kern="1200">
          <a:solidFill>
            <a:schemeClr val="tx1"/>
          </a:solidFill>
          <a:latin typeface="+mn-lt"/>
          <a:ea typeface="+mn-ea"/>
          <a:cs typeface="Avenir Medium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Avenir Medium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0" i="0" kern="1200">
          <a:solidFill>
            <a:schemeClr val="tx1"/>
          </a:solidFill>
          <a:latin typeface="+mn-lt"/>
          <a:ea typeface="+mn-ea"/>
          <a:cs typeface="Avenir Medium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0" i="0" kern="1200">
          <a:solidFill>
            <a:schemeClr val="tx1"/>
          </a:solidFill>
          <a:latin typeface="+mn-lt"/>
          <a:ea typeface="+mn-ea"/>
          <a:cs typeface="Avenir Medium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neyathome.org/" TargetMode="External"/><Relationship Id="rId2" Type="http://schemas.openxmlformats.org/officeDocument/2006/relationships/hyperlink" Target="http://www.leurrecom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4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44.gi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Honeypots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Learning how attackers operate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CS-695 Host Forensics</a:t>
            </a:r>
          </a:p>
          <a:p>
            <a:r>
              <a:rPr lang="en-US" dirty="0" smtClean="0"/>
              <a:t>Georgios Portokalidis</a:t>
            </a:r>
          </a:p>
        </p:txBody>
      </p:sp>
    </p:spTree>
    <p:extLst>
      <p:ext uri="{BB962C8B-B14F-4D97-AF65-F5344CB8AC3E}">
        <p14:creationId xmlns:p14="http://schemas.microsoft.com/office/powerpoint/2010/main" val="14450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for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45720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Honeypots </a:t>
            </a:r>
            <a:r>
              <a:rPr lang="en-US" b="1" dirty="0" smtClean="0"/>
              <a:t>or </a:t>
            </a:r>
            <a:r>
              <a:rPr lang="en-US" b="1" dirty="0" err="1" smtClean="0"/>
              <a:t>tarpits</a:t>
            </a:r>
            <a:r>
              <a:rPr lang="en-US" dirty="0" smtClean="0"/>
              <a:t> can be also used for defensive purposes</a:t>
            </a:r>
          </a:p>
          <a:p>
            <a:r>
              <a:rPr lang="en-US" dirty="0" smtClean="0"/>
              <a:t>Keep attackers preoccupied with dummy systems</a:t>
            </a:r>
          </a:p>
          <a:p>
            <a:r>
              <a:rPr lang="en-US" dirty="0" smtClean="0"/>
              <a:t>Delay network connections</a:t>
            </a:r>
          </a:p>
          <a:p>
            <a:pPr lvl="1"/>
            <a:r>
              <a:rPr lang="en-US" dirty="0" smtClean="0"/>
              <a:t>Slowdown computer worms</a:t>
            </a:r>
          </a:p>
          <a:p>
            <a:r>
              <a:rPr lang="en-US" dirty="0" smtClean="0"/>
              <a:t>Automatically launch counter attacks?</a:t>
            </a:r>
          </a:p>
          <a:p>
            <a:pPr lvl="1"/>
            <a:r>
              <a:rPr lang="en-US" dirty="0" smtClean="0"/>
              <a:t>Unethical, illegal, and dangerous</a:t>
            </a:r>
            <a:endParaRPr lang="en-US" dirty="0"/>
          </a:p>
        </p:txBody>
      </p:sp>
      <p:pic>
        <p:nvPicPr>
          <p:cNvPr id="6146" name="Picture 2" descr="Pooh Bear's head stuck in honey 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Honeypot Types </a:t>
            </a:r>
            <a:br>
              <a:rPr lang="en-US" dirty="0" smtClean="0"/>
            </a:br>
            <a:r>
              <a:rPr lang="en-US" dirty="0" smtClean="0"/>
              <a:t>based on Interaction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Real OS and services</a:t>
            </a:r>
          </a:p>
          <a:p>
            <a:endParaRPr lang="en-US" dirty="0"/>
          </a:p>
          <a:p>
            <a:r>
              <a:rPr lang="en-US" dirty="0" smtClean="0"/>
              <a:t>Virtual or physical</a:t>
            </a:r>
          </a:p>
          <a:p>
            <a:endParaRPr lang="en-US" dirty="0" smtClean="0"/>
          </a:p>
          <a:p>
            <a:r>
              <a:rPr lang="en-US" dirty="0" smtClean="0"/>
              <a:t>Harder to detect</a:t>
            </a:r>
          </a:p>
          <a:p>
            <a:endParaRPr lang="en-US" dirty="0" smtClean="0"/>
          </a:p>
          <a:p>
            <a:r>
              <a:rPr lang="en-US" dirty="0" smtClean="0"/>
              <a:t>More expensive to maintain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program</a:t>
            </a:r>
          </a:p>
          <a:p>
            <a:r>
              <a:rPr lang="en-US" dirty="0" smtClean="0"/>
              <a:t>Simulates OS and services</a:t>
            </a:r>
          </a:p>
          <a:p>
            <a:r>
              <a:rPr lang="en-US" dirty="0" smtClean="0"/>
              <a:t>Scripts interact with the attacker instead</a:t>
            </a:r>
          </a:p>
          <a:p>
            <a:r>
              <a:rPr lang="en-US" dirty="0" smtClean="0"/>
              <a:t>Can simulate entire networks (see </a:t>
            </a:r>
            <a:r>
              <a:rPr lang="en-US" dirty="0" err="1" smtClean="0"/>
              <a:t>honeyd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Honeypot Types </a:t>
            </a:r>
            <a:br>
              <a:rPr lang="en-US" dirty="0"/>
            </a:br>
            <a:r>
              <a:rPr lang="en-US" dirty="0"/>
              <a:t>based on </a:t>
            </a:r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Usually low interaction</a:t>
            </a:r>
          </a:p>
          <a:p>
            <a:r>
              <a:rPr lang="en-US" dirty="0" smtClean="0"/>
              <a:t>Used for:</a:t>
            </a:r>
          </a:p>
          <a:p>
            <a:pPr lvl="1"/>
            <a:r>
              <a:rPr lang="en-US" dirty="0" smtClean="0"/>
              <a:t>Early warning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mproving security</a:t>
            </a:r>
          </a:p>
          <a:p>
            <a:pPr lvl="1"/>
            <a:r>
              <a:rPr lang="en-US" dirty="0" smtClean="0"/>
              <a:t>Slowing down attackers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low and high interaction</a:t>
            </a:r>
          </a:p>
          <a:p>
            <a:r>
              <a:rPr lang="en-US" dirty="0" smtClean="0"/>
              <a:t>Capture more information</a:t>
            </a:r>
          </a:p>
          <a:p>
            <a:r>
              <a:rPr lang="en-US" dirty="0" smtClean="0"/>
              <a:t>Used for:</a:t>
            </a:r>
          </a:p>
          <a:p>
            <a:pPr lvl="1"/>
            <a:r>
              <a:rPr lang="en-US" dirty="0" smtClean="0"/>
              <a:t>Learning about attackers &amp; attacks</a:t>
            </a:r>
          </a:p>
          <a:p>
            <a:pPr lvl="1"/>
            <a:r>
              <a:rPr lang="en-US" dirty="0" smtClean="0"/>
              <a:t>Developing defenses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Honeypots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Spam honeypots</a:t>
            </a:r>
          </a:p>
          <a:p>
            <a:pPr lvl="1"/>
            <a:r>
              <a:rPr lang="en-US" dirty="0" smtClean="0"/>
              <a:t>Pretend to be an open (misconfigured) email relay server</a:t>
            </a:r>
            <a:endParaRPr lang="en-US" dirty="0"/>
          </a:p>
          <a:p>
            <a:r>
              <a:rPr lang="en-US" dirty="0" smtClean="0"/>
              <a:t>E-mail traps</a:t>
            </a:r>
          </a:p>
          <a:p>
            <a:pPr lvl="1"/>
            <a:r>
              <a:rPr lang="en-US" dirty="0" smtClean="0"/>
              <a:t>Funnel all emails to non-existing accounts to a monitoring account</a:t>
            </a:r>
          </a:p>
          <a:p>
            <a:r>
              <a:rPr lang="en-US" dirty="0" smtClean="0"/>
              <a:t>Detectable honeypots</a:t>
            </a:r>
          </a:p>
          <a:p>
            <a:pPr lvl="1"/>
            <a:r>
              <a:rPr lang="en-US" dirty="0" smtClean="0"/>
              <a:t>Deter attackers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Honeynets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set of honeypots deployed in one or more networks</a:t>
            </a:r>
          </a:p>
          <a:p>
            <a:r>
              <a:rPr lang="en-US" dirty="0" smtClean="0"/>
              <a:t>Collaborative monitoring</a:t>
            </a:r>
          </a:p>
          <a:p>
            <a:r>
              <a:rPr lang="en-US" dirty="0" smtClean="0"/>
              <a:t>References:</a:t>
            </a:r>
          </a:p>
          <a:p>
            <a:pPr lvl="1"/>
            <a:r>
              <a:rPr lang="en-US" dirty="0">
                <a:hlinkClick r:id="rId2"/>
              </a:rPr>
              <a:t>http://www.leurrecom.org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http://www.honeyathome.org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err="1"/>
              <a:t>SweetBait</a:t>
            </a:r>
            <a:r>
              <a:rPr lang="en-US" dirty="0"/>
              <a:t>: Zero-Hour Worm Detection </a:t>
            </a:r>
            <a:r>
              <a:rPr lang="en-US" dirty="0" smtClean="0"/>
              <a:t>and Containment </a:t>
            </a:r>
            <a:r>
              <a:rPr lang="en-US" dirty="0"/>
              <a:t>Using Low- and </a:t>
            </a:r>
            <a:r>
              <a:rPr lang="en-US" dirty="0" smtClean="0"/>
              <a:t>High-Interaction Honeypots (in syllabus)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the type of honeypot</a:t>
            </a:r>
          </a:p>
          <a:p>
            <a:r>
              <a:rPr lang="en-US" dirty="0" smtClean="0"/>
              <a:t>Typical monitored interfaces</a:t>
            </a:r>
          </a:p>
          <a:p>
            <a:pPr lvl="1"/>
            <a:r>
              <a:rPr lang="en-US" dirty="0" smtClean="0"/>
              <a:t>Network</a:t>
            </a:r>
          </a:p>
          <a:p>
            <a:pPr lvl="2"/>
            <a:r>
              <a:rPr lang="en-US" dirty="0" err="1" smtClean="0"/>
              <a:t>Tcpdump</a:t>
            </a:r>
            <a:endParaRPr lang="en-US" dirty="0" smtClean="0"/>
          </a:p>
          <a:p>
            <a:pPr lvl="2"/>
            <a:r>
              <a:rPr lang="en-US" dirty="0" smtClean="0"/>
              <a:t>Actual </a:t>
            </a:r>
            <a:r>
              <a:rPr lang="en-US" dirty="0" err="1" smtClean="0"/>
              <a:t>ethernet</a:t>
            </a:r>
            <a:r>
              <a:rPr lang="en-US" dirty="0" smtClean="0"/>
              <a:t> taps</a:t>
            </a:r>
          </a:p>
          <a:p>
            <a:pPr lvl="1"/>
            <a:r>
              <a:rPr lang="en-US" dirty="0" smtClean="0"/>
              <a:t>System calls</a:t>
            </a:r>
          </a:p>
          <a:p>
            <a:pPr lvl="1"/>
            <a:r>
              <a:rPr lang="en-US" dirty="0" smtClean="0"/>
              <a:t>Service requests</a:t>
            </a:r>
          </a:p>
          <a:p>
            <a:pPr lvl="1"/>
            <a:r>
              <a:rPr lang="en-US" dirty="0" smtClean="0"/>
              <a:t>Downloaded/uploaded files</a:t>
            </a:r>
          </a:p>
          <a:p>
            <a:r>
              <a:rPr lang="en-US" b="1" dirty="0" smtClean="0"/>
              <a:t>Time travelling virtual machines!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(human) </a:t>
            </a:r>
            <a:r>
              <a:rPr lang="en-US" dirty="0" smtClean="0"/>
              <a:t>honeypot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Bill </a:t>
            </a:r>
            <a:r>
              <a:rPr lang="en-US" dirty="0" err="1" smtClean="0"/>
              <a:t>Chesswick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Berferd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Bill Cheswick, “An Evening with </a:t>
            </a:r>
            <a:r>
              <a:rPr lang="en-US" dirty="0" err="1"/>
              <a:t>Berferd</a:t>
            </a:r>
            <a:r>
              <a:rPr lang="en-US" dirty="0"/>
              <a:t> In Which a Cracker is Lured, Endured, and Studied”, USENIX </a:t>
            </a:r>
            <a:r>
              <a:rPr lang="en-US" dirty="0" smtClean="0"/>
              <a:t>1990</a:t>
            </a:r>
          </a:p>
          <a:p>
            <a:r>
              <a:rPr lang="en-US" dirty="0" smtClean="0"/>
              <a:t>An attacker thought he found a vulnerable </a:t>
            </a:r>
            <a:r>
              <a:rPr lang="en-US" dirty="0" err="1" smtClean="0"/>
              <a:t>sendmail</a:t>
            </a:r>
            <a:r>
              <a:rPr lang="en-US" dirty="0" smtClean="0"/>
              <a:t> server in AT&amp;T Bell labs</a:t>
            </a:r>
          </a:p>
          <a:p>
            <a:pPr lvl="1"/>
            <a:r>
              <a:rPr lang="en-US" dirty="0" smtClean="0"/>
              <a:t>He tried to exploit it to get the password file</a:t>
            </a:r>
          </a:p>
          <a:p>
            <a:pPr lvl="1"/>
            <a:r>
              <a:rPr lang="en-US" dirty="0"/>
              <a:t>Cheswick is alerted to the attempt, and instead of denying plays </a:t>
            </a:r>
            <a:r>
              <a:rPr lang="en-US" dirty="0" smtClean="0"/>
              <a:t>along</a:t>
            </a:r>
          </a:p>
          <a:p>
            <a:pPr lvl="2"/>
            <a:r>
              <a:rPr lang="en-US" dirty="0"/>
              <a:t>Sends a bogus copy of a password file </a:t>
            </a:r>
            <a:endParaRPr lang="en-US" dirty="0" smtClean="0"/>
          </a:p>
          <a:p>
            <a:r>
              <a:rPr lang="en-US" dirty="0" smtClean="0"/>
              <a:t>The attacker was monitored for several months</a:t>
            </a:r>
          </a:p>
          <a:p>
            <a:pPr lvl="1"/>
            <a:r>
              <a:rPr lang="en-US" dirty="0" smtClean="0"/>
              <a:t>Cheswick responds on the spot to the attackers commands</a:t>
            </a:r>
            <a:endParaRPr lang="en-US" b="1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AT&amp;T’s Network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829221" y="1723863"/>
            <a:ext cx="4038600" cy="3810000"/>
          </a:xfrm>
          <a:prstGeom prst="ellipse">
            <a:avLst/>
          </a:prstGeom>
          <a:ln w="1111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581821" y="2474195"/>
            <a:ext cx="1604222" cy="1421250"/>
            <a:chOff x="4343400" y="2579132"/>
            <a:chExt cx="1604222" cy="1421250"/>
          </a:xfrm>
        </p:grpSpPr>
        <p:sp>
          <p:nvSpPr>
            <p:cNvPr id="7" name="TextBox 6"/>
            <p:cNvSpPr txBox="1"/>
            <p:nvPr/>
          </p:nvSpPr>
          <p:spPr>
            <a:xfrm>
              <a:off x="4343400" y="3631050"/>
              <a:ext cx="1604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AT&amp;T network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7171" name="Picture 3" descr="C:\Users\porto\AppData\Local\Microsoft\Windows\Temporary Internet Files\Content.IE5\2RH63UW4\MC900016667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427" y="2579132"/>
              <a:ext cx="1441094" cy="1049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2" name="Picture 4" descr="C:\Users\porto\AppData\Local\Microsoft\Windows\Temporary Internet Files\Content.IE5\6NQZ34IU\MC9002956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08" y="2743200"/>
            <a:ext cx="1455226" cy="130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urved Connector 9"/>
          <p:cNvCxnSpPr>
            <a:endCxn id="7172" idx="1"/>
          </p:cNvCxnSpPr>
          <p:nvPr/>
        </p:nvCxnSpPr>
        <p:spPr>
          <a:xfrm flipV="1">
            <a:off x="457200" y="3393893"/>
            <a:ext cx="2644408" cy="501552"/>
          </a:xfrm>
          <a:prstGeom prst="curvedConnector3">
            <a:avLst/>
          </a:prstGeom>
          <a:ln w="123825" cap="rnd">
            <a:solidFill>
              <a:schemeClr val="accent4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7172" idx="3"/>
            <a:endCxn id="7171" idx="1"/>
          </p:cNvCxnSpPr>
          <p:nvPr/>
        </p:nvCxnSpPr>
        <p:spPr>
          <a:xfrm flipV="1">
            <a:off x="4556834" y="2999061"/>
            <a:ext cx="1089014" cy="394832"/>
          </a:xfrm>
          <a:prstGeom prst="curvedConnector3">
            <a:avLst>
              <a:gd name="adj1" fmla="val 50000"/>
            </a:avLst>
          </a:prstGeom>
          <a:ln w="63500" cap="rnd">
            <a:solidFill>
              <a:schemeClr val="accent4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7172" idx="2"/>
            <a:endCxn id="7174" idx="0"/>
          </p:cNvCxnSpPr>
          <p:nvPr/>
        </p:nvCxnSpPr>
        <p:spPr>
          <a:xfrm rot="5400000">
            <a:off x="2459637" y="4485469"/>
            <a:ext cx="1810469" cy="928701"/>
          </a:xfrm>
          <a:prstGeom prst="curvedConnector3">
            <a:avLst>
              <a:gd name="adj1" fmla="val 50000"/>
            </a:avLst>
          </a:prstGeom>
          <a:ln w="38100" cap="rnd">
            <a:solidFill>
              <a:schemeClr val="accent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57172" y="1903193"/>
            <a:ext cx="181934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Internet gateway</a:t>
            </a:r>
          </a:p>
          <a:p>
            <a:pPr algn="ctr"/>
            <a:r>
              <a:rPr lang="en-US" b="1" dirty="0" smtClean="0"/>
              <a:t>or firewall</a:t>
            </a:r>
          </a:p>
          <a:p>
            <a:pPr algn="ctr"/>
            <a:r>
              <a:rPr lang="en-US" b="1" dirty="0" smtClean="0"/>
              <a:t>guards periphery</a:t>
            </a:r>
            <a:endParaRPr lang="en-US" b="1" dirty="0"/>
          </a:p>
        </p:txBody>
      </p:sp>
      <p:pic>
        <p:nvPicPr>
          <p:cNvPr id="7174" name="Picture 6" descr="C:\Users\porto\AppData\Local\Microsoft\Windows\Temporary Internet Files\Content.IE5\6NQZ34IU\MC9003201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565" y="5855054"/>
            <a:ext cx="641909" cy="91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49751" y="5210697"/>
            <a:ext cx="1735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Filtered traffic is</a:t>
            </a:r>
          </a:p>
          <a:p>
            <a:r>
              <a:rPr lang="en-US" b="1" dirty="0" smtClean="0"/>
              <a:t>discarded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3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Firewall</a:t>
            </a:r>
            <a:endParaRPr lang="en-US" dirty="0"/>
          </a:p>
        </p:txBody>
      </p:sp>
      <p:pic>
        <p:nvPicPr>
          <p:cNvPr id="3" name="Picture 4" descr="C:\Users\porto\AppData\Local\Microsoft\Windows\Temporary Internet Files\Content.IE5\6NQZ34IU\MC9002956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1" y="2364858"/>
            <a:ext cx="1455226" cy="130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urved Connector 3"/>
          <p:cNvCxnSpPr>
            <a:endCxn id="3" idx="1"/>
          </p:cNvCxnSpPr>
          <p:nvPr/>
        </p:nvCxnSpPr>
        <p:spPr>
          <a:xfrm>
            <a:off x="457200" y="3015550"/>
            <a:ext cx="1667631" cy="1"/>
          </a:xfrm>
          <a:prstGeom prst="curvedConnector3">
            <a:avLst/>
          </a:prstGeom>
          <a:ln w="123825" cap="rnd">
            <a:solidFill>
              <a:schemeClr val="accent4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/>
          <p:cNvCxnSpPr>
            <a:stCxn id="3" idx="3"/>
          </p:cNvCxnSpPr>
          <p:nvPr/>
        </p:nvCxnSpPr>
        <p:spPr>
          <a:xfrm flipV="1">
            <a:off x="3580057" y="1676400"/>
            <a:ext cx="763343" cy="1339151"/>
          </a:xfrm>
          <a:prstGeom prst="curvedConnector2">
            <a:avLst/>
          </a:prstGeom>
          <a:ln w="63500" cap="rnd">
            <a:solidFill>
              <a:schemeClr val="accent4"/>
            </a:solidFill>
            <a:prstDash val="sysDot"/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>
            <a:stCxn id="3" idx="2"/>
            <a:endCxn id="8" idx="0"/>
          </p:cNvCxnSpPr>
          <p:nvPr/>
        </p:nvCxnSpPr>
        <p:spPr>
          <a:xfrm rot="5400000">
            <a:off x="1493147" y="4117414"/>
            <a:ext cx="1810469" cy="908127"/>
          </a:xfrm>
          <a:prstGeom prst="curvedConnector3">
            <a:avLst>
              <a:gd name="adj1" fmla="val 50000"/>
            </a:avLst>
          </a:prstGeom>
          <a:ln w="25400" cap="rnd">
            <a:solidFill>
              <a:schemeClr val="accent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80395" y="1524851"/>
            <a:ext cx="181934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Internet gateway</a:t>
            </a:r>
          </a:p>
          <a:p>
            <a:pPr algn="ctr"/>
            <a:r>
              <a:rPr lang="en-US" b="1" dirty="0" smtClean="0"/>
              <a:t>or firewall</a:t>
            </a:r>
          </a:p>
          <a:p>
            <a:pPr algn="ctr"/>
            <a:r>
              <a:rPr lang="en-US" b="1" dirty="0" smtClean="0"/>
              <a:t>guards periphery</a:t>
            </a:r>
            <a:endParaRPr lang="en-US" b="1" dirty="0"/>
          </a:p>
        </p:txBody>
      </p:sp>
      <p:pic>
        <p:nvPicPr>
          <p:cNvPr id="8" name="Picture 6" descr="C:\Users\porto\AppData\Local\Microsoft\Windows\Temporary Internet Files\Content.IE5\6NQZ34IU\MC9003201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62" y="5476712"/>
            <a:ext cx="641909" cy="91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2974" y="4832355"/>
            <a:ext cx="1735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Filtered traffic is</a:t>
            </a:r>
          </a:p>
          <a:p>
            <a:r>
              <a:rPr lang="en-US" b="1" dirty="0" smtClean="0"/>
              <a:t>discarded</a:t>
            </a:r>
            <a:endParaRPr lang="en-US" b="1" dirty="0"/>
          </a:p>
        </p:txBody>
      </p:sp>
      <p:cxnSp>
        <p:nvCxnSpPr>
          <p:cNvPr id="13" name="Curved Connector 12"/>
          <p:cNvCxnSpPr>
            <a:stCxn id="3" idx="2"/>
            <a:endCxn id="8194" idx="1"/>
          </p:cNvCxnSpPr>
          <p:nvPr/>
        </p:nvCxnSpPr>
        <p:spPr>
          <a:xfrm rot="16200000" flipH="1">
            <a:off x="3237329" y="3281358"/>
            <a:ext cx="611552" cy="1381322"/>
          </a:xfrm>
          <a:prstGeom prst="curvedConnector2">
            <a:avLst/>
          </a:prstGeom>
          <a:ln w="25400" cap="rnd">
            <a:solidFill>
              <a:schemeClr val="accent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699739" y="3944420"/>
            <a:ext cx="1707712" cy="983793"/>
            <a:chOff x="4269034" y="3881339"/>
            <a:chExt cx="1707712" cy="983793"/>
          </a:xfrm>
        </p:grpSpPr>
        <p:pic>
          <p:nvPicPr>
            <p:cNvPr id="8194" name="Picture 2" descr="C:\Users\porto\Documents\clipart\openclipart-2.0-full\clipart\felipecaparelli\felipecaparelli_Gears_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061" y="3881339"/>
              <a:ext cx="614522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269034" y="4495800"/>
              <a:ext cx="1707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Honeypot script</a:t>
              </a:r>
              <a:endParaRPr lang="en-US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974080" y="3048000"/>
            <a:ext cx="2835841" cy="960455"/>
            <a:chOff x="5974080" y="3048000"/>
            <a:chExt cx="2835841" cy="960455"/>
          </a:xfrm>
        </p:grpSpPr>
        <p:sp>
          <p:nvSpPr>
            <p:cNvPr id="19" name="TextBox 18"/>
            <p:cNvSpPr txBox="1"/>
            <p:nvPr/>
          </p:nvSpPr>
          <p:spPr>
            <a:xfrm>
              <a:off x="5974080" y="3362124"/>
              <a:ext cx="28358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Log attempted username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Serve fake /</a:t>
              </a:r>
              <a:r>
                <a:rPr lang="en-US" dirty="0" err="1" smtClean="0"/>
                <a:t>etc</a:t>
              </a:r>
              <a:r>
                <a:rPr lang="en-US" dirty="0" smtClean="0"/>
                <a:t>/</a:t>
              </a:r>
              <a:r>
                <a:rPr lang="en-US" dirty="0" err="1" smtClean="0"/>
                <a:t>passwd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74080" y="3048000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FTP</a:t>
              </a:r>
              <a:endParaRPr lang="en-US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74080" y="4225951"/>
            <a:ext cx="2209964" cy="673621"/>
            <a:chOff x="5974080" y="4343400"/>
            <a:chExt cx="2209964" cy="673621"/>
          </a:xfrm>
        </p:grpSpPr>
        <p:sp>
          <p:nvSpPr>
            <p:cNvPr id="21" name="TextBox 20"/>
            <p:cNvSpPr txBox="1"/>
            <p:nvPr/>
          </p:nvSpPr>
          <p:spPr>
            <a:xfrm>
              <a:off x="5974080" y="4647689"/>
              <a:ext cx="2209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Log login attempts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74080" y="4343400"/>
              <a:ext cx="767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Telnet</a:t>
              </a:r>
              <a:endParaRPr lang="en-US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74080" y="5117068"/>
            <a:ext cx="2256580" cy="679746"/>
            <a:chOff x="5974080" y="5117068"/>
            <a:chExt cx="2256580" cy="679746"/>
          </a:xfrm>
        </p:grpSpPr>
        <p:sp>
          <p:nvSpPr>
            <p:cNvPr id="22" name="TextBox 21"/>
            <p:cNvSpPr txBox="1"/>
            <p:nvPr/>
          </p:nvSpPr>
          <p:spPr>
            <a:xfrm>
              <a:off x="5974080" y="5427482"/>
              <a:ext cx="2256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Log program called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74080" y="5117068"/>
              <a:ext cx="2181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SMTP DEBUG exploit</a:t>
              </a:r>
              <a:endParaRPr lang="en-US" b="1" dirty="0"/>
            </a:p>
          </p:txBody>
        </p:sp>
      </p:grpSp>
      <p:cxnSp>
        <p:nvCxnSpPr>
          <p:cNvPr id="29" name="Straight Arrow Connector 28"/>
          <p:cNvCxnSpPr>
            <a:stCxn id="8194" idx="3"/>
            <a:endCxn id="20" idx="1"/>
          </p:cNvCxnSpPr>
          <p:nvPr/>
        </p:nvCxnSpPr>
        <p:spPr>
          <a:xfrm flipV="1">
            <a:off x="4848288" y="3232666"/>
            <a:ext cx="1125792" cy="1045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194" idx="3"/>
            <a:endCxn id="23" idx="1"/>
          </p:cNvCxnSpPr>
          <p:nvPr/>
        </p:nvCxnSpPr>
        <p:spPr>
          <a:xfrm>
            <a:off x="4848288" y="4277795"/>
            <a:ext cx="1125792" cy="132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194" idx="3"/>
            <a:endCxn id="24" idx="1"/>
          </p:cNvCxnSpPr>
          <p:nvPr/>
        </p:nvCxnSpPr>
        <p:spPr>
          <a:xfrm>
            <a:off x="4848288" y="4277795"/>
            <a:ext cx="1125792" cy="10239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724400" y="1976643"/>
            <a:ext cx="426277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/>
              <a:t>Probe rates go up during college vacations.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6062" y="5850975"/>
            <a:ext cx="206934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Logs size 10MB/day</a:t>
            </a:r>
            <a:endParaRPr lang="en-US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3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endParaRPr lang="en-US" dirty="0"/>
          </a:p>
          <a:p>
            <a:r>
              <a:rPr lang="en-US" dirty="0" smtClean="0"/>
              <a:t>The first (human) honeypot</a:t>
            </a:r>
          </a:p>
          <a:p>
            <a:endParaRPr lang="en-US" dirty="0"/>
          </a:p>
          <a:p>
            <a:r>
              <a:rPr lang="en-US" dirty="0" err="1" smtClean="0"/>
              <a:t>Honeyd</a:t>
            </a:r>
            <a:r>
              <a:rPr lang="en-US" dirty="0" smtClean="0"/>
              <a:t>: a framework for simulating hosts and networks</a:t>
            </a:r>
          </a:p>
          <a:p>
            <a:endParaRPr lang="en-US" dirty="0"/>
          </a:p>
          <a:p>
            <a:r>
              <a:rPr lang="en-US" dirty="0" smtClean="0"/>
              <a:t>Argos: a high interaction honeypot VM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127" y="228600"/>
            <a:ext cx="8229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19:43:10 </a:t>
            </a:r>
            <a:r>
              <a:rPr lang="en-US" sz="1600" dirty="0" err="1">
                <a:latin typeface="Lucida Console" pitchFamily="49" charset="0"/>
              </a:rPr>
              <a:t>smtpd</a:t>
            </a:r>
            <a:r>
              <a:rPr lang="en-US" sz="1600" dirty="0">
                <a:latin typeface="Lucida Console" pitchFamily="49" charset="0"/>
              </a:rPr>
              <a:t>: &lt;--- 220 inet.att.com SMTP</a:t>
            </a:r>
          </a:p>
          <a:p>
            <a:r>
              <a:rPr lang="en-US" sz="1600" b="1" dirty="0">
                <a:latin typeface="Lucida Console" pitchFamily="49" charset="0"/>
              </a:rPr>
              <a:t>19:43:14 </a:t>
            </a:r>
            <a:r>
              <a:rPr lang="en-US" sz="1600" b="1" dirty="0" err="1">
                <a:latin typeface="Lucida Console" pitchFamily="49" charset="0"/>
              </a:rPr>
              <a:t>smtpd</a:t>
            </a:r>
            <a:r>
              <a:rPr lang="en-US" sz="1600" b="1" dirty="0">
                <a:latin typeface="Lucida Console" pitchFamily="49" charset="0"/>
              </a:rPr>
              <a:t>: -------&gt; debug 19:43:14 </a:t>
            </a:r>
            <a:r>
              <a:rPr lang="en-US" sz="1600" b="1" dirty="0" err="1">
                <a:latin typeface="Lucida Console" pitchFamily="49" charset="0"/>
              </a:rPr>
              <a:t>smtpd</a:t>
            </a:r>
            <a:r>
              <a:rPr lang="en-US" sz="1600" b="1" dirty="0">
                <a:latin typeface="Lucida Console" pitchFamily="49" charset="0"/>
              </a:rPr>
              <a:t>: DEBUG attempt</a:t>
            </a:r>
          </a:p>
          <a:p>
            <a:r>
              <a:rPr lang="en-US" sz="1600" b="1" dirty="0">
                <a:latin typeface="Lucida Console" pitchFamily="49" charset="0"/>
              </a:rPr>
              <a:t>19:43:14 </a:t>
            </a:r>
            <a:r>
              <a:rPr lang="en-US" sz="1600" b="1" dirty="0" err="1">
                <a:latin typeface="Lucida Console" pitchFamily="49" charset="0"/>
              </a:rPr>
              <a:t>smtpd</a:t>
            </a:r>
            <a:r>
              <a:rPr lang="en-US" sz="1600" b="1" dirty="0">
                <a:latin typeface="Lucida Console" pitchFamily="49" charset="0"/>
              </a:rPr>
              <a:t>: &lt;--- 200 OK</a:t>
            </a:r>
          </a:p>
          <a:p>
            <a:r>
              <a:rPr lang="en-US" sz="1600" dirty="0">
                <a:latin typeface="Lucida Console" pitchFamily="49" charset="0"/>
              </a:rPr>
              <a:t>19:43:25 </a:t>
            </a:r>
            <a:r>
              <a:rPr lang="en-US" sz="1600" dirty="0" err="1">
                <a:latin typeface="Lucida Console" pitchFamily="49" charset="0"/>
              </a:rPr>
              <a:t>smtpd</a:t>
            </a:r>
            <a:r>
              <a:rPr lang="en-US" sz="1600" dirty="0">
                <a:latin typeface="Lucida Console" pitchFamily="49" charset="0"/>
              </a:rPr>
              <a:t>: -------&gt; mail from:&lt;/</a:t>
            </a:r>
            <a:r>
              <a:rPr lang="en-US" sz="1600" dirty="0" err="1">
                <a:latin typeface="Lucida Console" pitchFamily="49" charset="0"/>
              </a:rPr>
              <a:t>dev</a:t>
            </a:r>
            <a:r>
              <a:rPr lang="en-US" sz="1600" dirty="0">
                <a:latin typeface="Lucida Console" pitchFamily="49" charset="0"/>
              </a:rPr>
              <a:t>/null&gt;</a:t>
            </a:r>
          </a:p>
          <a:p>
            <a:r>
              <a:rPr lang="en-US" sz="1600" dirty="0">
                <a:latin typeface="Lucida Console" pitchFamily="49" charset="0"/>
              </a:rPr>
              <a:t>19:43:25 </a:t>
            </a:r>
            <a:r>
              <a:rPr lang="en-US" sz="1600" dirty="0" err="1">
                <a:latin typeface="Lucida Console" pitchFamily="49" charset="0"/>
              </a:rPr>
              <a:t>smtpd</a:t>
            </a:r>
            <a:r>
              <a:rPr lang="en-US" sz="1600" dirty="0">
                <a:latin typeface="Lucida Console" pitchFamily="49" charset="0"/>
              </a:rPr>
              <a:t>: &lt;--- 503 Expecting HELO</a:t>
            </a:r>
          </a:p>
          <a:p>
            <a:r>
              <a:rPr lang="en-US" sz="1600" dirty="0">
                <a:latin typeface="Lucida Console" pitchFamily="49" charset="0"/>
              </a:rPr>
              <a:t>19:43:34 </a:t>
            </a:r>
            <a:r>
              <a:rPr lang="en-US" sz="1600" dirty="0" err="1">
                <a:latin typeface="Lucida Console" pitchFamily="49" charset="0"/>
              </a:rPr>
              <a:t>smtpd</a:t>
            </a:r>
            <a:r>
              <a:rPr lang="en-US" sz="1600" dirty="0">
                <a:latin typeface="Lucida Console" pitchFamily="49" charset="0"/>
              </a:rPr>
              <a:t>: -------&gt; </a:t>
            </a:r>
            <a:r>
              <a:rPr lang="en-US" sz="1600" dirty="0" err="1">
                <a:latin typeface="Lucida Console" pitchFamily="49" charset="0"/>
              </a:rPr>
              <a:t>helo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19:43:34 </a:t>
            </a:r>
            <a:r>
              <a:rPr lang="en-US" sz="1600" dirty="0" err="1">
                <a:latin typeface="Lucida Console" pitchFamily="49" charset="0"/>
              </a:rPr>
              <a:t>smtpd</a:t>
            </a:r>
            <a:r>
              <a:rPr lang="en-US" sz="1600" dirty="0">
                <a:latin typeface="Lucida Console" pitchFamily="49" charset="0"/>
              </a:rPr>
              <a:t>: HELO from</a:t>
            </a:r>
          </a:p>
          <a:p>
            <a:r>
              <a:rPr lang="en-US" sz="1600" dirty="0">
                <a:latin typeface="Lucida Console" pitchFamily="49" charset="0"/>
              </a:rPr>
              <a:t>19:43:34 </a:t>
            </a:r>
            <a:r>
              <a:rPr lang="en-US" sz="1600" dirty="0" err="1">
                <a:latin typeface="Lucida Console" pitchFamily="49" charset="0"/>
              </a:rPr>
              <a:t>smtpd</a:t>
            </a:r>
            <a:r>
              <a:rPr lang="en-US" sz="1600" dirty="0">
                <a:latin typeface="Lucida Console" pitchFamily="49" charset="0"/>
              </a:rPr>
              <a:t>: &lt;--- 250 inet.att.com</a:t>
            </a:r>
          </a:p>
          <a:p>
            <a:r>
              <a:rPr lang="en-US" sz="1600" dirty="0">
                <a:latin typeface="Lucida Console" pitchFamily="49" charset="0"/>
              </a:rPr>
              <a:t>19:43:42 </a:t>
            </a:r>
            <a:r>
              <a:rPr lang="en-US" sz="1600" dirty="0" err="1">
                <a:latin typeface="Lucida Console" pitchFamily="49" charset="0"/>
              </a:rPr>
              <a:t>smtpd</a:t>
            </a:r>
            <a:r>
              <a:rPr lang="en-US" sz="1600" dirty="0">
                <a:latin typeface="Lucida Console" pitchFamily="49" charset="0"/>
              </a:rPr>
              <a:t>: -------&gt; mail from: &lt;/</a:t>
            </a:r>
            <a:r>
              <a:rPr lang="en-US" sz="1600" dirty="0" err="1">
                <a:latin typeface="Lucida Console" pitchFamily="49" charset="0"/>
              </a:rPr>
              <a:t>dev</a:t>
            </a:r>
            <a:r>
              <a:rPr lang="en-US" sz="1600" dirty="0">
                <a:latin typeface="Lucida Console" pitchFamily="49" charset="0"/>
              </a:rPr>
              <a:t>/null&gt;</a:t>
            </a:r>
          </a:p>
          <a:p>
            <a:r>
              <a:rPr lang="en-US" sz="1600" dirty="0">
                <a:latin typeface="Lucida Console" pitchFamily="49" charset="0"/>
              </a:rPr>
              <a:t>19:43:42 </a:t>
            </a:r>
            <a:r>
              <a:rPr lang="en-US" sz="1600" dirty="0" err="1">
                <a:latin typeface="Lucida Console" pitchFamily="49" charset="0"/>
              </a:rPr>
              <a:t>smtpd</a:t>
            </a:r>
            <a:r>
              <a:rPr lang="en-US" sz="1600" dirty="0">
                <a:latin typeface="Lucida Console" pitchFamily="49" charset="0"/>
              </a:rPr>
              <a:t>: &lt;--- 250 OK</a:t>
            </a:r>
          </a:p>
          <a:p>
            <a:r>
              <a:rPr lang="en-US" sz="1600" dirty="0">
                <a:latin typeface="Lucida Console" pitchFamily="49" charset="0"/>
              </a:rPr>
              <a:t>19:43:59 </a:t>
            </a:r>
            <a:r>
              <a:rPr lang="en-US" sz="1600" dirty="0" err="1">
                <a:latin typeface="Lucida Console" pitchFamily="49" charset="0"/>
              </a:rPr>
              <a:t>smtpd</a:t>
            </a:r>
            <a:r>
              <a:rPr lang="en-US" sz="1600" dirty="0">
                <a:latin typeface="Lucida Console" pitchFamily="49" charset="0"/>
              </a:rPr>
              <a:t>: -------&gt; </a:t>
            </a:r>
            <a:r>
              <a:rPr lang="en-US" sz="1600" dirty="0" err="1">
                <a:latin typeface="Lucida Console" pitchFamily="49" charset="0"/>
              </a:rPr>
              <a:t>rcpt</a:t>
            </a:r>
            <a:r>
              <a:rPr lang="en-US" sz="1600" dirty="0">
                <a:latin typeface="Lucida Console" pitchFamily="49" charset="0"/>
              </a:rPr>
              <a:t> to:&lt;/</a:t>
            </a:r>
            <a:r>
              <a:rPr lang="en-US" sz="1600" dirty="0" err="1">
                <a:latin typeface="Lucida Console" pitchFamily="49" charset="0"/>
              </a:rPr>
              <a:t>dev</a:t>
            </a:r>
            <a:r>
              <a:rPr lang="en-US" sz="1600" dirty="0">
                <a:latin typeface="Lucida Console" pitchFamily="49" charset="0"/>
              </a:rPr>
              <a:t>/</a:t>
            </a:r>
          </a:p>
          <a:p>
            <a:r>
              <a:rPr lang="en-US" sz="1600" b="1" dirty="0">
                <a:latin typeface="Lucida Console" pitchFamily="49" charset="0"/>
              </a:rPr>
              <a:t>ˆHˆHˆHˆHˆHˆHˆHˆHˆHˆHˆHˆHˆHˆHˆHˆH</a:t>
            </a:r>
          </a:p>
          <a:p>
            <a:r>
              <a:rPr lang="en-US" sz="1600" dirty="0">
                <a:latin typeface="Lucida Console" pitchFamily="49" charset="0"/>
              </a:rPr>
              <a:t>19:43:59 </a:t>
            </a:r>
            <a:r>
              <a:rPr lang="en-US" sz="1600" dirty="0" err="1">
                <a:latin typeface="Lucida Console" pitchFamily="49" charset="0"/>
              </a:rPr>
              <a:t>smtpd</a:t>
            </a:r>
            <a:r>
              <a:rPr lang="en-US" sz="1600" dirty="0">
                <a:latin typeface="Lucida Console" pitchFamily="49" charset="0"/>
              </a:rPr>
              <a:t>: &lt;--- 501 Syntax error in recipient name</a:t>
            </a:r>
          </a:p>
          <a:p>
            <a:r>
              <a:rPr lang="en-US" sz="1600" b="1" dirty="0">
                <a:latin typeface="Lucida Console" pitchFamily="49" charset="0"/>
              </a:rPr>
              <a:t>19:44:44 </a:t>
            </a:r>
            <a:r>
              <a:rPr lang="en-US" sz="1600" b="1" dirty="0" err="1">
                <a:latin typeface="Lucida Console" pitchFamily="49" charset="0"/>
              </a:rPr>
              <a:t>smtpd</a:t>
            </a:r>
            <a:r>
              <a:rPr lang="en-US" sz="1600" b="1" dirty="0">
                <a:latin typeface="Lucida Console" pitchFamily="49" charset="0"/>
              </a:rPr>
              <a:t>: -------&gt; </a:t>
            </a:r>
            <a:r>
              <a:rPr lang="en-US" sz="1600" b="1" dirty="0" err="1">
                <a:latin typeface="Lucida Console" pitchFamily="49" charset="0"/>
              </a:rPr>
              <a:t>rcpt</a:t>
            </a:r>
            <a:r>
              <a:rPr lang="en-US" sz="1600" b="1" dirty="0">
                <a:latin typeface="Lucida Console" pitchFamily="49" charset="0"/>
              </a:rPr>
              <a:t> to:&lt;|</a:t>
            </a:r>
            <a:r>
              <a:rPr lang="en-US" sz="1600" b="1" dirty="0" err="1">
                <a:latin typeface="Lucida Console" pitchFamily="49" charset="0"/>
              </a:rPr>
              <a:t>sed</a:t>
            </a:r>
            <a:r>
              <a:rPr lang="en-US" sz="1600" b="1" dirty="0">
                <a:latin typeface="Lucida Console" pitchFamily="49" charset="0"/>
              </a:rPr>
              <a:t> -e ’1,/ˆ$/’d | /bin/</a:t>
            </a:r>
            <a:r>
              <a:rPr lang="en-US" sz="1600" b="1" dirty="0" err="1">
                <a:latin typeface="Lucida Console" pitchFamily="49" charset="0"/>
              </a:rPr>
              <a:t>sh</a:t>
            </a:r>
            <a:r>
              <a:rPr lang="en-US" sz="1600" b="1" dirty="0">
                <a:latin typeface="Lucida Console" pitchFamily="49" charset="0"/>
              </a:rPr>
              <a:t> ; </a:t>
            </a:r>
            <a:r>
              <a:rPr lang="en-US" sz="1600" b="1" dirty="0" smtClean="0">
                <a:latin typeface="Lucida Console" pitchFamily="49" charset="0"/>
              </a:rPr>
              <a:t>exit 0</a:t>
            </a:r>
            <a:r>
              <a:rPr lang="en-US" sz="1600" b="1" dirty="0">
                <a:latin typeface="Lucida Console" pitchFamily="49" charset="0"/>
              </a:rPr>
              <a:t>"&gt;</a:t>
            </a:r>
          </a:p>
          <a:p>
            <a:r>
              <a:rPr lang="en-US" sz="1600" dirty="0">
                <a:latin typeface="Lucida Console" pitchFamily="49" charset="0"/>
              </a:rPr>
              <a:t>19:44:44 </a:t>
            </a:r>
            <a:r>
              <a:rPr lang="en-US" sz="1600" dirty="0" err="1">
                <a:latin typeface="Lucida Console" pitchFamily="49" charset="0"/>
              </a:rPr>
              <a:t>smtpd</a:t>
            </a:r>
            <a:r>
              <a:rPr lang="en-US" sz="1600" dirty="0">
                <a:latin typeface="Lucida Console" pitchFamily="49" charset="0"/>
              </a:rPr>
              <a:t>: shell characters: |</a:t>
            </a:r>
            <a:r>
              <a:rPr lang="en-US" sz="1600" dirty="0" err="1">
                <a:latin typeface="Lucida Console" pitchFamily="49" charset="0"/>
              </a:rPr>
              <a:t>sed</a:t>
            </a:r>
            <a:r>
              <a:rPr lang="en-US" sz="1600" dirty="0">
                <a:latin typeface="Lucida Console" pitchFamily="49" charset="0"/>
              </a:rPr>
              <a:t> -e ’1,/ˆ$/’d | /bin/</a:t>
            </a:r>
            <a:r>
              <a:rPr lang="en-US" sz="1600" dirty="0" err="1">
                <a:latin typeface="Lucida Console" pitchFamily="49" charset="0"/>
              </a:rPr>
              <a:t>sh</a:t>
            </a:r>
            <a:r>
              <a:rPr lang="en-US" sz="1600" dirty="0">
                <a:latin typeface="Lucida Console" pitchFamily="49" charset="0"/>
              </a:rPr>
              <a:t> ; </a:t>
            </a:r>
            <a:r>
              <a:rPr lang="en-US" sz="1600" dirty="0" smtClean="0">
                <a:latin typeface="Lucida Console" pitchFamily="49" charset="0"/>
              </a:rPr>
              <a:t>exit 0</a:t>
            </a:r>
            <a:r>
              <a:rPr lang="en-US" sz="1600" dirty="0">
                <a:latin typeface="Lucida Console" pitchFamily="49" charset="0"/>
              </a:rPr>
              <a:t>"</a:t>
            </a:r>
          </a:p>
          <a:p>
            <a:r>
              <a:rPr lang="en-US" sz="1600" dirty="0">
                <a:latin typeface="Lucida Console" pitchFamily="49" charset="0"/>
              </a:rPr>
              <a:t>19:44:45 </a:t>
            </a:r>
            <a:r>
              <a:rPr lang="en-US" sz="1600" dirty="0" err="1">
                <a:latin typeface="Lucida Console" pitchFamily="49" charset="0"/>
              </a:rPr>
              <a:t>smtpd</a:t>
            </a:r>
            <a:r>
              <a:rPr lang="en-US" sz="1600" dirty="0">
                <a:latin typeface="Lucida Console" pitchFamily="49" charset="0"/>
              </a:rPr>
              <a:t>: &lt;--- 250 OK</a:t>
            </a:r>
          </a:p>
          <a:p>
            <a:r>
              <a:rPr lang="en-US" sz="1600" dirty="0">
                <a:latin typeface="Lucida Console" pitchFamily="49" charset="0"/>
              </a:rPr>
              <a:t>19:44:48 </a:t>
            </a:r>
            <a:r>
              <a:rPr lang="en-US" sz="1600" dirty="0" err="1">
                <a:latin typeface="Lucida Console" pitchFamily="49" charset="0"/>
              </a:rPr>
              <a:t>smtpd</a:t>
            </a:r>
            <a:r>
              <a:rPr lang="en-US" sz="1600" dirty="0">
                <a:latin typeface="Lucida Console" pitchFamily="49" charset="0"/>
              </a:rPr>
              <a:t>: -------&gt; data</a:t>
            </a:r>
          </a:p>
          <a:p>
            <a:r>
              <a:rPr lang="en-US" sz="1600" dirty="0">
                <a:latin typeface="Lucida Console" pitchFamily="49" charset="0"/>
              </a:rPr>
              <a:t>19:44:48 </a:t>
            </a:r>
            <a:r>
              <a:rPr lang="en-US" sz="1600" dirty="0" err="1">
                <a:latin typeface="Lucida Console" pitchFamily="49" charset="0"/>
              </a:rPr>
              <a:t>smtpd</a:t>
            </a:r>
            <a:r>
              <a:rPr lang="en-US" sz="1600" dirty="0">
                <a:latin typeface="Lucida Console" pitchFamily="49" charset="0"/>
              </a:rPr>
              <a:t>: &lt;--- 354 Start mail input; end with &lt;CRLF&gt;.&lt;CRLF&gt;</a:t>
            </a:r>
          </a:p>
          <a:p>
            <a:r>
              <a:rPr lang="en-US" sz="1600" dirty="0">
                <a:latin typeface="Lucida Console" pitchFamily="49" charset="0"/>
              </a:rPr>
              <a:t>19:45:04 </a:t>
            </a:r>
            <a:r>
              <a:rPr lang="en-US" sz="1600" dirty="0" err="1">
                <a:latin typeface="Lucida Console" pitchFamily="49" charset="0"/>
              </a:rPr>
              <a:t>smtpd</a:t>
            </a:r>
            <a:r>
              <a:rPr lang="en-US" sz="1600" dirty="0">
                <a:latin typeface="Lucida Console" pitchFamily="49" charset="0"/>
              </a:rPr>
              <a:t>: &lt;--- 250 OK</a:t>
            </a:r>
          </a:p>
          <a:p>
            <a:r>
              <a:rPr lang="en-US" sz="1600" dirty="0">
                <a:latin typeface="Lucida Console" pitchFamily="49" charset="0"/>
              </a:rPr>
              <a:t>19:45:04 </a:t>
            </a:r>
            <a:r>
              <a:rPr lang="en-US" sz="1600" dirty="0" err="1">
                <a:latin typeface="Lucida Console" pitchFamily="49" charset="0"/>
              </a:rPr>
              <a:t>smtpd</a:t>
            </a:r>
            <a:r>
              <a:rPr lang="en-US" sz="1600" dirty="0">
                <a:latin typeface="Lucida Console" pitchFamily="49" charset="0"/>
              </a:rPr>
              <a:t>: /</a:t>
            </a:r>
            <a:r>
              <a:rPr lang="en-US" sz="1600" dirty="0" err="1">
                <a:latin typeface="Lucida Console" pitchFamily="49" charset="0"/>
              </a:rPr>
              <a:t>dev</a:t>
            </a:r>
            <a:r>
              <a:rPr lang="en-US" sz="1600" dirty="0">
                <a:latin typeface="Lucida Console" pitchFamily="49" charset="0"/>
              </a:rPr>
              <a:t>/null sent 48 bytes to </a:t>
            </a:r>
            <a:r>
              <a:rPr lang="en-US" sz="1600" dirty="0" err="1">
                <a:latin typeface="Lucida Console" pitchFamily="49" charset="0"/>
              </a:rPr>
              <a:t>upas.security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19:45:08 </a:t>
            </a:r>
            <a:r>
              <a:rPr lang="en-US" sz="1600" dirty="0" err="1">
                <a:latin typeface="Lucida Console" pitchFamily="49" charset="0"/>
              </a:rPr>
              <a:t>smtpd</a:t>
            </a:r>
            <a:r>
              <a:rPr lang="en-US" sz="1600" dirty="0">
                <a:latin typeface="Lucida Console" pitchFamily="49" charset="0"/>
              </a:rPr>
              <a:t>: -------&gt; quit</a:t>
            </a:r>
          </a:p>
          <a:p>
            <a:r>
              <a:rPr lang="en-US" sz="1600" dirty="0">
                <a:latin typeface="Lucida Console" pitchFamily="49" charset="0"/>
              </a:rPr>
              <a:t>19:45:08 </a:t>
            </a:r>
            <a:r>
              <a:rPr lang="en-US" sz="1600" dirty="0" err="1">
                <a:latin typeface="Lucida Console" pitchFamily="49" charset="0"/>
              </a:rPr>
              <a:t>smtpd</a:t>
            </a:r>
            <a:r>
              <a:rPr lang="en-US" sz="1600" dirty="0">
                <a:latin typeface="Lucida Console" pitchFamily="49" charset="0"/>
              </a:rPr>
              <a:t>: &lt;--- 221 inet.att.com Terminating</a:t>
            </a:r>
          </a:p>
          <a:p>
            <a:r>
              <a:rPr lang="en-US" sz="1600" dirty="0">
                <a:latin typeface="Lucida Console" pitchFamily="49" charset="0"/>
              </a:rPr>
              <a:t>19:45:08 </a:t>
            </a:r>
            <a:r>
              <a:rPr lang="en-US" sz="1600" dirty="0" err="1">
                <a:latin typeface="Lucida Console" pitchFamily="49" charset="0"/>
              </a:rPr>
              <a:t>smtpd</a:t>
            </a:r>
            <a:r>
              <a:rPr lang="en-US" sz="1600" dirty="0">
                <a:latin typeface="Lucida Console" pitchFamily="49" charset="0"/>
              </a:rPr>
              <a:t>: finished.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077200" y="613558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724400" y="3048000"/>
            <a:ext cx="396932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319655" y="3581400"/>
            <a:ext cx="51954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0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err="1" smtClean="0"/>
              <a:t>passwd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commands were sent to retrieve the </a:t>
            </a:r>
            <a:r>
              <a:rPr lang="en-US" dirty="0" err="1" smtClean="0"/>
              <a:t>passwd</a:t>
            </a:r>
            <a:r>
              <a:rPr lang="en-US" dirty="0" smtClean="0"/>
              <a:t> file</a:t>
            </a:r>
          </a:p>
          <a:p>
            <a:pPr lvl="1"/>
            <a:r>
              <a:rPr lang="en-US" sz="2000" dirty="0"/>
              <a:t>19:45 mail adrian@embezzle.stanford.edu &lt;/</a:t>
            </a:r>
            <a:r>
              <a:rPr lang="en-US" sz="2000" dirty="0" err="1"/>
              <a:t>etc</a:t>
            </a:r>
            <a:r>
              <a:rPr lang="en-US" sz="2000" dirty="0"/>
              <a:t>/</a:t>
            </a:r>
            <a:r>
              <a:rPr lang="en-US" sz="2000" dirty="0" err="1"/>
              <a:t>passwd</a:t>
            </a:r>
            <a:endParaRPr lang="en-US" sz="2000" dirty="0"/>
          </a:p>
          <a:p>
            <a:pPr lvl="1"/>
            <a:r>
              <a:rPr lang="en-US" sz="2000" dirty="0"/>
              <a:t>19:51 mail </a:t>
            </a:r>
            <a:r>
              <a:rPr lang="en-US" sz="2000" dirty="0" smtClean="0"/>
              <a:t>adrian@embezzle.stanford.edu </a:t>
            </a:r>
            <a:r>
              <a:rPr lang="en-US" sz="2000" dirty="0"/>
              <a:t>&lt;/</a:t>
            </a:r>
            <a:r>
              <a:rPr lang="en-US" sz="2000" dirty="0" err="1" smtClean="0"/>
              <a:t>etc</a:t>
            </a:r>
            <a:r>
              <a:rPr lang="en-US" sz="2000" dirty="0" smtClean="0"/>
              <a:t>/</a:t>
            </a:r>
            <a:r>
              <a:rPr lang="en-US" sz="2000" dirty="0" err="1" smtClean="0"/>
              <a:t>passwd</a:t>
            </a:r>
            <a:endParaRPr lang="en-US" sz="2400" dirty="0"/>
          </a:p>
          <a:p>
            <a:r>
              <a:rPr lang="en-US" dirty="0" smtClean="0"/>
              <a:t>Stanford was notified</a:t>
            </a:r>
          </a:p>
          <a:p>
            <a:pPr lvl="1"/>
            <a:r>
              <a:rPr lang="en-US" dirty="0" smtClean="0"/>
              <a:t>Guess what? The </a:t>
            </a:r>
            <a:r>
              <a:rPr lang="en-US" dirty="0" err="1" smtClean="0"/>
              <a:t>adrian</a:t>
            </a:r>
            <a:r>
              <a:rPr lang="en-US" dirty="0" smtClean="0"/>
              <a:t> account was compromised</a:t>
            </a:r>
          </a:p>
          <a:p>
            <a:r>
              <a:rPr lang="en-US" dirty="0" smtClean="0"/>
              <a:t>Later, an email from France</a:t>
            </a:r>
          </a:p>
          <a:p>
            <a:endParaRPr lang="en-US" dirty="0" smtClean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266730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ucida Console" pitchFamily="49" charset="0"/>
              </a:rPr>
              <a:t>I have just closed an account on my </a:t>
            </a:r>
            <a:r>
              <a:rPr lang="en-US" sz="1400" dirty="0" smtClean="0">
                <a:latin typeface="Lucida Console" pitchFamily="49" charset="0"/>
              </a:rPr>
              <a:t>machine which </a:t>
            </a:r>
            <a:r>
              <a:rPr lang="en-US" sz="1400" dirty="0">
                <a:latin typeface="Lucida Console" pitchFamily="49" charset="0"/>
              </a:rPr>
              <a:t>has been broken by an intruder coming from embezzle.stanford.edu. He</a:t>
            </a:r>
          </a:p>
          <a:p>
            <a:r>
              <a:rPr lang="en-US" sz="1400" dirty="0">
                <a:latin typeface="Lucida Console" pitchFamily="49" charset="0"/>
              </a:rPr>
              <a:t>(she) has left a file called </a:t>
            </a:r>
            <a:r>
              <a:rPr lang="en-US" sz="1400" dirty="0" err="1">
                <a:latin typeface="Lucida Console" pitchFamily="49" charset="0"/>
              </a:rPr>
              <a:t>passwd</a:t>
            </a:r>
            <a:r>
              <a:rPr lang="en-US" sz="1400" dirty="0">
                <a:latin typeface="Lucida Console" pitchFamily="49" charset="0"/>
              </a:rPr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</a:t>
            </a:r>
            <a:r>
              <a:rPr lang="en-US" dirty="0" err="1" smtClean="0"/>
              <a:t>erferd</a:t>
            </a:r>
            <a:r>
              <a:rPr lang="en-US" dirty="0" smtClean="0"/>
              <a:t> Appears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New command submitted through </a:t>
            </a:r>
            <a:r>
              <a:rPr lang="en-US" dirty="0" err="1" smtClean="0"/>
              <a:t>sendmail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to accommodate </a:t>
            </a:r>
            <a:r>
              <a:rPr lang="en-US" dirty="0" err="1" smtClean="0"/>
              <a:t>berferd</a:t>
            </a:r>
            <a:r>
              <a:rPr lang="en-US" dirty="0" smtClean="0"/>
              <a:t> without compromising security?</a:t>
            </a:r>
          </a:p>
          <a:p>
            <a:pPr lvl="1"/>
            <a:r>
              <a:rPr lang="en-US" sz="3200" dirty="0" smtClean="0"/>
              <a:t>Cannot give him a shell</a:t>
            </a:r>
          </a:p>
          <a:p>
            <a:pPr lvl="2"/>
            <a:r>
              <a:rPr lang="en-US" dirty="0" err="1" smtClean="0"/>
              <a:t>Berferd</a:t>
            </a:r>
            <a:r>
              <a:rPr lang="en-US" dirty="0" smtClean="0"/>
              <a:t> had to keep using </a:t>
            </a:r>
            <a:r>
              <a:rPr lang="en-US" dirty="0" err="1" smtClean="0"/>
              <a:t>sendmail</a:t>
            </a:r>
            <a:endParaRPr lang="en-US" dirty="0" smtClean="0"/>
          </a:p>
          <a:p>
            <a:pPr lvl="1"/>
            <a:r>
              <a:rPr lang="en-US" dirty="0"/>
              <a:t>Cheswick is at the other end watching the logs </a:t>
            </a:r>
            <a:r>
              <a:rPr lang="en-US" dirty="0" smtClean="0"/>
              <a:t>produced and simulating the effects of the commands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2234678"/>
            <a:ext cx="826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22:36	echo </a:t>
            </a:r>
            <a:r>
              <a:rPr lang="en-US" sz="1600" dirty="0">
                <a:latin typeface="Lucida Console" pitchFamily="49" charset="0"/>
              </a:rPr>
              <a:t>"</a:t>
            </a:r>
            <a:r>
              <a:rPr lang="en-US" sz="1600" dirty="0" err="1">
                <a:latin typeface="Lucida Console" pitchFamily="49" charset="0"/>
              </a:rPr>
              <a:t>beferdd</a:t>
            </a:r>
            <a:r>
              <a:rPr lang="en-US" sz="1600" dirty="0">
                <a:latin typeface="Lucida Console" pitchFamily="49" charset="0"/>
              </a:rPr>
              <a:t>::300:1:maybe </a:t>
            </a:r>
            <a:r>
              <a:rPr lang="en-US" sz="1600" dirty="0" err="1">
                <a:latin typeface="Lucida Console" pitchFamily="49" charset="0"/>
              </a:rPr>
              <a:t>Beferd</a:t>
            </a:r>
            <a:r>
              <a:rPr lang="en-US" sz="1600" dirty="0">
                <a:latin typeface="Lucida Console" pitchFamily="49" charset="0"/>
              </a:rPr>
              <a:t>:/:/bin/</a:t>
            </a:r>
            <a:r>
              <a:rPr lang="en-US" sz="1600" dirty="0" err="1">
                <a:latin typeface="Lucida Console" pitchFamily="49" charset="0"/>
              </a:rPr>
              <a:t>sh</a:t>
            </a:r>
            <a:r>
              <a:rPr lang="en-US" sz="1600" dirty="0">
                <a:latin typeface="Lucida Console" pitchFamily="49" charset="0"/>
              </a:rPr>
              <a:t>" &gt;&gt;/</a:t>
            </a:r>
            <a:r>
              <a:rPr lang="en-US" sz="1600" dirty="0" err="1">
                <a:latin typeface="Lucida Console" pitchFamily="49" charset="0"/>
              </a:rPr>
              <a:t>etc</a:t>
            </a:r>
            <a:r>
              <a:rPr lang="en-US" sz="1600" dirty="0">
                <a:latin typeface="Lucida Console" pitchFamily="49" charset="0"/>
              </a:rPr>
              <a:t>/</a:t>
            </a:r>
            <a:r>
              <a:rPr lang="en-US" sz="1600" dirty="0" err="1">
                <a:latin typeface="Lucida Console" pitchFamily="49" charset="0"/>
              </a:rPr>
              <a:t>passwd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cp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>
                <a:latin typeface="Lucida Console" pitchFamily="49" charset="0"/>
              </a:rPr>
              <a:t>/bin/</a:t>
            </a:r>
            <a:r>
              <a:rPr lang="en-US" sz="1600" dirty="0" err="1">
                <a:latin typeface="Lucida Console" pitchFamily="49" charset="0"/>
              </a:rPr>
              <a:t>sh</a:t>
            </a:r>
            <a:r>
              <a:rPr lang="en-US" sz="1600" dirty="0">
                <a:latin typeface="Lucida Console" pitchFamily="49" charset="0"/>
              </a:rPr>
              <a:t> /</a:t>
            </a:r>
            <a:r>
              <a:rPr lang="en-US" sz="1600" dirty="0" err="1">
                <a:latin typeface="Lucida Console" pitchFamily="49" charset="0"/>
              </a:rPr>
              <a:t>tmp</a:t>
            </a:r>
            <a:r>
              <a:rPr lang="en-US" sz="1600" dirty="0">
                <a:latin typeface="Lucida Console" pitchFamily="49" charset="0"/>
              </a:rPr>
              <a:t>/shell</a:t>
            </a: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chmod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>
                <a:latin typeface="Lucida Console" pitchFamily="49" charset="0"/>
              </a:rPr>
              <a:t>4755 /</a:t>
            </a:r>
            <a:r>
              <a:rPr lang="en-US" sz="1600" dirty="0" err="1">
                <a:latin typeface="Lucida Console" pitchFamily="49" charset="0"/>
              </a:rPr>
              <a:t>tmp</a:t>
            </a:r>
            <a:r>
              <a:rPr lang="en-US" sz="1600" dirty="0">
                <a:latin typeface="Lucida Console" pitchFamily="49" charset="0"/>
              </a:rPr>
              <a:t>/shell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FTP </a:t>
            </a:r>
            <a:r>
              <a:rPr lang="en-US" dirty="0"/>
              <a:t>password file was the real one</a:t>
            </a:r>
          </a:p>
          <a:p>
            <a:endParaRPr lang="en-US" dirty="0" smtClean="0"/>
          </a:p>
          <a:p>
            <a:r>
              <a:rPr lang="en-US" dirty="0" smtClean="0"/>
              <a:t>Gateway </a:t>
            </a:r>
            <a:r>
              <a:rPr lang="en-US" dirty="0"/>
              <a:t>machine to seem poorly administered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gateway machine is really slow</a:t>
            </a:r>
          </a:p>
          <a:p>
            <a:pPr lvl="1"/>
            <a:r>
              <a:rPr lang="en-US" dirty="0"/>
              <a:t>Changes  are made manually</a:t>
            </a:r>
            <a:r>
              <a:rPr lang="en-US" dirty="0" smtClean="0"/>
              <a:t>!</a:t>
            </a:r>
          </a:p>
          <a:p>
            <a:pPr lvl="1"/>
            <a:endParaRPr lang="en-US" dirty="0"/>
          </a:p>
          <a:p>
            <a:r>
              <a:rPr lang="en-US" dirty="0"/>
              <a:t>The shell doesn’t reside in /bin (!)</a:t>
            </a:r>
          </a:p>
          <a:p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</a:t>
            </a:r>
            <a:r>
              <a:rPr lang="en-US" dirty="0" err="1" smtClean="0"/>
              <a:t>Berferd</a:t>
            </a:r>
            <a:r>
              <a:rPr lang="en-US" dirty="0" smtClean="0"/>
              <a:t> a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/>
              <a:t>Simulating the attacker’s commands takes too long</a:t>
            </a:r>
          </a:p>
          <a:p>
            <a:r>
              <a:rPr lang="en-US" sz="4000" dirty="0"/>
              <a:t>A </a:t>
            </a:r>
            <a:r>
              <a:rPr lang="en-US" sz="4000" b="1" dirty="0"/>
              <a:t>safe</a:t>
            </a:r>
            <a:r>
              <a:rPr lang="en-US" sz="4000" dirty="0"/>
              <a:t> account had to be given</a:t>
            </a:r>
          </a:p>
          <a:p>
            <a:r>
              <a:rPr lang="en-US" sz="4000" dirty="0"/>
              <a:t>How?</a:t>
            </a:r>
          </a:p>
          <a:p>
            <a:pPr lvl="1"/>
            <a:r>
              <a:rPr lang="en-US" sz="3600" dirty="0"/>
              <a:t>A </a:t>
            </a:r>
            <a:r>
              <a:rPr lang="en-US" sz="3600" dirty="0" err="1"/>
              <a:t>Chroot</a:t>
            </a:r>
            <a:r>
              <a:rPr lang="en-US" sz="3600" dirty="0"/>
              <a:t> jail changes the root directory</a:t>
            </a:r>
          </a:p>
          <a:p>
            <a:pPr lvl="2"/>
            <a:r>
              <a:rPr lang="en-US" sz="3200" dirty="0"/>
              <a:t>Provides a user with a limited view of the system</a:t>
            </a:r>
          </a:p>
          <a:p>
            <a:r>
              <a:rPr lang="en-US" sz="4000" dirty="0"/>
              <a:t>Easily detectable</a:t>
            </a:r>
          </a:p>
          <a:p>
            <a:pPr lvl="1"/>
            <a:r>
              <a:rPr lang="en-US" sz="3600" dirty="0"/>
              <a:t>Many programs won’t work</a:t>
            </a:r>
          </a:p>
          <a:p>
            <a:pPr lvl="1"/>
            <a:r>
              <a:rPr lang="en-US" sz="3600" dirty="0"/>
              <a:t>Devices don’t exist, some things need to be copied to the new environment</a:t>
            </a:r>
          </a:p>
          <a:p>
            <a:pPr lvl="1"/>
            <a:r>
              <a:rPr lang="en-US" sz="3600" dirty="0"/>
              <a:t>They had to rely on </a:t>
            </a:r>
            <a:r>
              <a:rPr lang="en-US" sz="3600" dirty="0" err="1"/>
              <a:t>berferd’s</a:t>
            </a:r>
            <a:r>
              <a:rPr lang="en-US" sz="3600" dirty="0"/>
              <a:t> hastiness</a:t>
            </a:r>
          </a:p>
          <a:p>
            <a:r>
              <a:rPr lang="en-US" sz="4000" dirty="0" err="1" smtClean="0"/>
              <a:t>tcpdump</a:t>
            </a:r>
            <a:r>
              <a:rPr lang="en-US" sz="4000" dirty="0" smtClean="0"/>
              <a:t> logs all of </a:t>
            </a:r>
            <a:r>
              <a:rPr lang="en-US" sz="4000" dirty="0" err="1" smtClean="0"/>
              <a:t>berferd’s</a:t>
            </a:r>
            <a:r>
              <a:rPr lang="en-US" sz="4000" dirty="0" smtClean="0"/>
              <a:t> I/O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Bother?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371600"/>
            <a:ext cx="8134346" cy="2133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All this required a </a:t>
            </a:r>
            <a:r>
              <a:rPr lang="en-US" dirty="0"/>
              <a:t>lot of </a:t>
            </a:r>
            <a:r>
              <a:rPr lang="en-US" dirty="0" smtClean="0"/>
              <a:t>effort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3698027"/>
            <a:ext cx="6019800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More compromised hosts were detected and victims notified</a:t>
            </a:r>
            <a:endParaRPr lang="en-US" sz="2800" dirty="0"/>
          </a:p>
        </p:txBody>
      </p:sp>
      <p:pic>
        <p:nvPicPr>
          <p:cNvPr id="9218" name="Picture 2" descr="White I love Forensics Men's T-Shi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76400"/>
            <a:ext cx="1800225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03507761"/>
              </p:ext>
            </p:extLst>
          </p:nvPr>
        </p:nvGraphicFramePr>
        <p:xfrm>
          <a:off x="1524000" y="1651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Honeypots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Honeypots made easy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 honeypots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Virtual honeypots</a:t>
            </a:r>
            <a:endParaRPr lang="en-US" dirty="0"/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1066800" y="2514600"/>
            <a:ext cx="1576395" cy="9191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Internet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68359" y="4210735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Unused IP</a:t>
            </a:r>
          </a:p>
          <a:p>
            <a:r>
              <a:rPr lang="en-US" b="1" dirty="0" smtClean="0"/>
              <a:t>address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23805" y="4210735"/>
            <a:ext cx="1147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Regular IP</a:t>
            </a:r>
          </a:p>
          <a:p>
            <a:r>
              <a:rPr lang="en-US" b="1" dirty="0" smtClean="0"/>
              <a:t>address</a:t>
            </a:r>
            <a:endParaRPr 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6172200" y="4441998"/>
            <a:ext cx="616202" cy="1367567"/>
            <a:chOff x="6172200" y="4441998"/>
            <a:chExt cx="616202" cy="1367567"/>
          </a:xfrm>
        </p:grpSpPr>
        <p:pic>
          <p:nvPicPr>
            <p:cNvPr id="9" name="Picture 2" descr="C:\Users\porto\AppData\Local\Microsoft\Windows\Temporary Internet Files\Content.IE5\BHCVJWNJ\MC900435242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4590365"/>
              <a:ext cx="616202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Y:\Documents\clipart\collected_clipart\network-card-h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520" y="4441998"/>
              <a:ext cx="309562" cy="188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1447800" y="4441998"/>
            <a:ext cx="616202" cy="1367567"/>
            <a:chOff x="6172200" y="4441998"/>
            <a:chExt cx="616202" cy="1367567"/>
          </a:xfrm>
        </p:grpSpPr>
        <p:pic>
          <p:nvPicPr>
            <p:cNvPr id="26" name="Picture 2" descr="C:\Users\porto\AppData\Local\Microsoft\Windows\Temporary Internet Files\Content.IE5\BHCVJWNJ\MC900435242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4590365"/>
              <a:ext cx="616202" cy="1219200"/>
            </a:xfrm>
            <a:prstGeom prst="rect">
              <a:avLst/>
            </a:prstGeom>
            <a:noFill/>
            <a:ln w="22225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Y:\Documents\clipart\collected_clipart\network-card-h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520" y="4441998"/>
              <a:ext cx="309562" cy="188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Cloud"/>
          <p:cNvSpPr>
            <a:spLocks noChangeAspect="1" noEditPoints="1" noChangeArrowheads="1"/>
          </p:cNvSpPr>
          <p:nvPr/>
        </p:nvSpPr>
        <p:spPr bwMode="auto">
          <a:xfrm>
            <a:off x="5754259" y="2502735"/>
            <a:ext cx="1576395" cy="9191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Internet</a:t>
            </a:r>
            <a:endParaRPr lang="en-US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4876800" y="4114800"/>
            <a:ext cx="447675" cy="2010356"/>
            <a:chOff x="4810463" y="4244794"/>
            <a:chExt cx="447675" cy="2010356"/>
          </a:xfrm>
        </p:grpSpPr>
        <p:sp>
          <p:nvSpPr>
            <p:cNvPr id="31" name="computr1"/>
            <p:cNvSpPr>
              <a:spLocks noEditPoints="1" noChangeArrowheads="1"/>
            </p:cNvSpPr>
            <p:nvPr/>
          </p:nvSpPr>
          <p:spPr bwMode="auto">
            <a:xfrm>
              <a:off x="4810463" y="4244794"/>
              <a:ext cx="447675" cy="523875"/>
            </a:xfrm>
            <a:custGeom>
              <a:avLst/>
              <a:gdLst>
                <a:gd name="T0" fmla="*/ 19535 w 21600"/>
                <a:gd name="T1" fmla="*/ 0 h 21600"/>
                <a:gd name="T2" fmla="*/ 10800 w 21600"/>
                <a:gd name="T3" fmla="*/ 0 h 21600"/>
                <a:gd name="T4" fmla="*/ 2065 w 21600"/>
                <a:gd name="T5" fmla="*/ 0 h 21600"/>
                <a:gd name="T6" fmla="*/ 0 w 21600"/>
                <a:gd name="T7" fmla="*/ 15388 h 21600"/>
                <a:gd name="T8" fmla="*/ 0 w 21600"/>
                <a:gd name="T9" fmla="*/ 21600 h 21600"/>
                <a:gd name="T10" fmla="*/ 10800 w 21600"/>
                <a:gd name="T11" fmla="*/ 21600 h 21600"/>
                <a:gd name="T12" fmla="*/ 21600 w 21600"/>
                <a:gd name="T13" fmla="*/ 21600 h 21600"/>
                <a:gd name="T14" fmla="*/ 21600 w 21600"/>
                <a:gd name="T15" fmla="*/ 15388 h 21600"/>
                <a:gd name="T16" fmla="*/ 19535 w 21600"/>
                <a:gd name="T17" fmla="*/ 13553 h 21600"/>
                <a:gd name="T18" fmla="*/ 2065 w 21600"/>
                <a:gd name="T19" fmla="*/ 13553 h 21600"/>
                <a:gd name="T20" fmla="*/ 2065 w 21600"/>
                <a:gd name="T21" fmla="*/ 6776 h 21600"/>
                <a:gd name="T22" fmla="*/ 19535 w 21600"/>
                <a:gd name="T23" fmla="*/ 6776 h 21600"/>
                <a:gd name="T24" fmla="*/ 0 w 21600"/>
                <a:gd name="T25" fmla="*/ 18494 h 21600"/>
                <a:gd name="T26" fmla="*/ 21600 w 21600"/>
                <a:gd name="T27" fmla="*/ 18494 h 21600"/>
                <a:gd name="T28" fmla="*/ 4923 w 21600"/>
                <a:gd name="T29" fmla="*/ 2541 h 21600"/>
                <a:gd name="T30" fmla="*/ 16756 w 21600"/>
                <a:gd name="T31" fmla="*/ 1115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21600" h="21600" extrusionOk="0">
                  <a:moveTo>
                    <a:pt x="16994" y="15388"/>
                  </a:moveTo>
                  <a:lnTo>
                    <a:pt x="16994" y="13553"/>
                  </a:lnTo>
                  <a:lnTo>
                    <a:pt x="19535" y="13553"/>
                  </a:lnTo>
                  <a:lnTo>
                    <a:pt x="19535" y="10729"/>
                  </a:lnTo>
                  <a:lnTo>
                    <a:pt x="19535" y="6776"/>
                  </a:lnTo>
                  <a:lnTo>
                    <a:pt x="19535" y="0"/>
                  </a:lnTo>
                  <a:lnTo>
                    <a:pt x="10800" y="0"/>
                  </a:lnTo>
                  <a:lnTo>
                    <a:pt x="2065" y="0"/>
                  </a:lnTo>
                  <a:lnTo>
                    <a:pt x="2065" y="6776"/>
                  </a:lnTo>
                  <a:lnTo>
                    <a:pt x="2065" y="10729"/>
                  </a:lnTo>
                  <a:lnTo>
                    <a:pt x="2065" y="13553"/>
                  </a:lnTo>
                  <a:lnTo>
                    <a:pt x="4606" y="13553"/>
                  </a:lnTo>
                  <a:lnTo>
                    <a:pt x="4606" y="15388"/>
                  </a:lnTo>
                  <a:lnTo>
                    <a:pt x="0" y="15388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5388"/>
                  </a:lnTo>
                  <a:lnTo>
                    <a:pt x="16994" y="15388"/>
                  </a:lnTo>
                  <a:close/>
                </a:path>
                <a:path w="21600" h="21600" extrusionOk="0">
                  <a:moveTo>
                    <a:pt x="4606" y="15388"/>
                  </a:moveTo>
                  <a:lnTo>
                    <a:pt x="4606" y="13553"/>
                  </a:lnTo>
                  <a:lnTo>
                    <a:pt x="16994" y="13553"/>
                  </a:lnTo>
                  <a:lnTo>
                    <a:pt x="16994" y="15388"/>
                  </a:lnTo>
                  <a:lnTo>
                    <a:pt x="4606" y="15388"/>
                  </a:lnTo>
                </a:path>
                <a:path w="21600" h="21600" extrusionOk="0">
                  <a:moveTo>
                    <a:pt x="4606" y="11294"/>
                  </a:moveTo>
                  <a:lnTo>
                    <a:pt x="4606" y="2259"/>
                  </a:lnTo>
                  <a:lnTo>
                    <a:pt x="16994" y="2259"/>
                  </a:lnTo>
                  <a:lnTo>
                    <a:pt x="16994" y="11294"/>
                  </a:lnTo>
                  <a:lnTo>
                    <a:pt x="4606" y="11294"/>
                  </a:lnTo>
                  <a:moveTo>
                    <a:pt x="13976" y="17082"/>
                  </a:moveTo>
                  <a:lnTo>
                    <a:pt x="13976" y="16376"/>
                  </a:lnTo>
                  <a:lnTo>
                    <a:pt x="20171" y="16376"/>
                  </a:lnTo>
                  <a:lnTo>
                    <a:pt x="20171" y="17082"/>
                  </a:lnTo>
                  <a:lnTo>
                    <a:pt x="13976" y="17082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computr1"/>
            <p:cNvSpPr>
              <a:spLocks noEditPoints="1" noChangeArrowheads="1"/>
            </p:cNvSpPr>
            <p:nvPr/>
          </p:nvSpPr>
          <p:spPr bwMode="auto">
            <a:xfrm>
              <a:off x="4810463" y="4988035"/>
              <a:ext cx="447675" cy="523875"/>
            </a:xfrm>
            <a:custGeom>
              <a:avLst/>
              <a:gdLst>
                <a:gd name="T0" fmla="*/ 19535 w 21600"/>
                <a:gd name="T1" fmla="*/ 0 h 21600"/>
                <a:gd name="T2" fmla="*/ 10800 w 21600"/>
                <a:gd name="T3" fmla="*/ 0 h 21600"/>
                <a:gd name="T4" fmla="*/ 2065 w 21600"/>
                <a:gd name="T5" fmla="*/ 0 h 21600"/>
                <a:gd name="T6" fmla="*/ 0 w 21600"/>
                <a:gd name="T7" fmla="*/ 15388 h 21600"/>
                <a:gd name="T8" fmla="*/ 0 w 21600"/>
                <a:gd name="T9" fmla="*/ 21600 h 21600"/>
                <a:gd name="T10" fmla="*/ 10800 w 21600"/>
                <a:gd name="T11" fmla="*/ 21600 h 21600"/>
                <a:gd name="T12" fmla="*/ 21600 w 21600"/>
                <a:gd name="T13" fmla="*/ 21600 h 21600"/>
                <a:gd name="T14" fmla="*/ 21600 w 21600"/>
                <a:gd name="T15" fmla="*/ 15388 h 21600"/>
                <a:gd name="T16" fmla="*/ 19535 w 21600"/>
                <a:gd name="T17" fmla="*/ 13553 h 21600"/>
                <a:gd name="T18" fmla="*/ 2065 w 21600"/>
                <a:gd name="T19" fmla="*/ 13553 h 21600"/>
                <a:gd name="T20" fmla="*/ 2065 w 21600"/>
                <a:gd name="T21" fmla="*/ 6776 h 21600"/>
                <a:gd name="T22" fmla="*/ 19535 w 21600"/>
                <a:gd name="T23" fmla="*/ 6776 h 21600"/>
                <a:gd name="T24" fmla="*/ 0 w 21600"/>
                <a:gd name="T25" fmla="*/ 18494 h 21600"/>
                <a:gd name="T26" fmla="*/ 21600 w 21600"/>
                <a:gd name="T27" fmla="*/ 18494 h 21600"/>
                <a:gd name="T28" fmla="*/ 4923 w 21600"/>
                <a:gd name="T29" fmla="*/ 2541 h 21600"/>
                <a:gd name="T30" fmla="*/ 16756 w 21600"/>
                <a:gd name="T31" fmla="*/ 1115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21600" h="21600" extrusionOk="0">
                  <a:moveTo>
                    <a:pt x="16994" y="15388"/>
                  </a:moveTo>
                  <a:lnTo>
                    <a:pt x="16994" y="13553"/>
                  </a:lnTo>
                  <a:lnTo>
                    <a:pt x="19535" y="13553"/>
                  </a:lnTo>
                  <a:lnTo>
                    <a:pt x="19535" y="10729"/>
                  </a:lnTo>
                  <a:lnTo>
                    <a:pt x="19535" y="6776"/>
                  </a:lnTo>
                  <a:lnTo>
                    <a:pt x="19535" y="0"/>
                  </a:lnTo>
                  <a:lnTo>
                    <a:pt x="10800" y="0"/>
                  </a:lnTo>
                  <a:lnTo>
                    <a:pt x="2065" y="0"/>
                  </a:lnTo>
                  <a:lnTo>
                    <a:pt x="2065" y="6776"/>
                  </a:lnTo>
                  <a:lnTo>
                    <a:pt x="2065" y="10729"/>
                  </a:lnTo>
                  <a:lnTo>
                    <a:pt x="2065" y="13553"/>
                  </a:lnTo>
                  <a:lnTo>
                    <a:pt x="4606" y="13553"/>
                  </a:lnTo>
                  <a:lnTo>
                    <a:pt x="4606" y="15388"/>
                  </a:lnTo>
                  <a:lnTo>
                    <a:pt x="0" y="15388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5388"/>
                  </a:lnTo>
                  <a:lnTo>
                    <a:pt x="16994" y="15388"/>
                  </a:lnTo>
                  <a:close/>
                </a:path>
                <a:path w="21600" h="21600" extrusionOk="0">
                  <a:moveTo>
                    <a:pt x="4606" y="15388"/>
                  </a:moveTo>
                  <a:lnTo>
                    <a:pt x="4606" y="13553"/>
                  </a:lnTo>
                  <a:lnTo>
                    <a:pt x="16994" y="13553"/>
                  </a:lnTo>
                  <a:lnTo>
                    <a:pt x="16994" y="15388"/>
                  </a:lnTo>
                  <a:lnTo>
                    <a:pt x="4606" y="15388"/>
                  </a:lnTo>
                </a:path>
                <a:path w="21600" h="21600" extrusionOk="0">
                  <a:moveTo>
                    <a:pt x="4606" y="11294"/>
                  </a:moveTo>
                  <a:lnTo>
                    <a:pt x="4606" y="2259"/>
                  </a:lnTo>
                  <a:lnTo>
                    <a:pt x="16994" y="2259"/>
                  </a:lnTo>
                  <a:lnTo>
                    <a:pt x="16994" y="11294"/>
                  </a:lnTo>
                  <a:lnTo>
                    <a:pt x="4606" y="11294"/>
                  </a:lnTo>
                  <a:moveTo>
                    <a:pt x="13976" y="17082"/>
                  </a:moveTo>
                  <a:lnTo>
                    <a:pt x="13976" y="16376"/>
                  </a:lnTo>
                  <a:lnTo>
                    <a:pt x="20171" y="16376"/>
                  </a:lnTo>
                  <a:lnTo>
                    <a:pt x="20171" y="17082"/>
                  </a:lnTo>
                  <a:lnTo>
                    <a:pt x="13976" y="17082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computr1"/>
            <p:cNvSpPr>
              <a:spLocks noEditPoints="1" noChangeArrowheads="1"/>
            </p:cNvSpPr>
            <p:nvPr/>
          </p:nvSpPr>
          <p:spPr bwMode="auto">
            <a:xfrm>
              <a:off x="4810463" y="5731275"/>
              <a:ext cx="447675" cy="523875"/>
            </a:xfrm>
            <a:custGeom>
              <a:avLst/>
              <a:gdLst>
                <a:gd name="T0" fmla="*/ 19535 w 21600"/>
                <a:gd name="T1" fmla="*/ 0 h 21600"/>
                <a:gd name="T2" fmla="*/ 10800 w 21600"/>
                <a:gd name="T3" fmla="*/ 0 h 21600"/>
                <a:gd name="T4" fmla="*/ 2065 w 21600"/>
                <a:gd name="T5" fmla="*/ 0 h 21600"/>
                <a:gd name="T6" fmla="*/ 0 w 21600"/>
                <a:gd name="T7" fmla="*/ 15388 h 21600"/>
                <a:gd name="T8" fmla="*/ 0 w 21600"/>
                <a:gd name="T9" fmla="*/ 21600 h 21600"/>
                <a:gd name="T10" fmla="*/ 10800 w 21600"/>
                <a:gd name="T11" fmla="*/ 21600 h 21600"/>
                <a:gd name="T12" fmla="*/ 21600 w 21600"/>
                <a:gd name="T13" fmla="*/ 21600 h 21600"/>
                <a:gd name="T14" fmla="*/ 21600 w 21600"/>
                <a:gd name="T15" fmla="*/ 15388 h 21600"/>
                <a:gd name="T16" fmla="*/ 19535 w 21600"/>
                <a:gd name="T17" fmla="*/ 13553 h 21600"/>
                <a:gd name="T18" fmla="*/ 2065 w 21600"/>
                <a:gd name="T19" fmla="*/ 13553 h 21600"/>
                <a:gd name="T20" fmla="*/ 2065 w 21600"/>
                <a:gd name="T21" fmla="*/ 6776 h 21600"/>
                <a:gd name="T22" fmla="*/ 19535 w 21600"/>
                <a:gd name="T23" fmla="*/ 6776 h 21600"/>
                <a:gd name="T24" fmla="*/ 0 w 21600"/>
                <a:gd name="T25" fmla="*/ 18494 h 21600"/>
                <a:gd name="T26" fmla="*/ 21600 w 21600"/>
                <a:gd name="T27" fmla="*/ 18494 h 21600"/>
                <a:gd name="T28" fmla="*/ 4923 w 21600"/>
                <a:gd name="T29" fmla="*/ 2541 h 21600"/>
                <a:gd name="T30" fmla="*/ 16756 w 21600"/>
                <a:gd name="T31" fmla="*/ 1115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21600" h="21600" extrusionOk="0">
                  <a:moveTo>
                    <a:pt x="16994" y="15388"/>
                  </a:moveTo>
                  <a:lnTo>
                    <a:pt x="16994" y="13553"/>
                  </a:lnTo>
                  <a:lnTo>
                    <a:pt x="19535" y="13553"/>
                  </a:lnTo>
                  <a:lnTo>
                    <a:pt x="19535" y="10729"/>
                  </a:lnTo>
                  <a:lnTo>
                    <a:pt x="19535" y="6776"/>
                  </a:lnTo>
                  <a:lnTo>
                    <a:pt x="19535" y="0"/>
                  </a:lnTo>
                  <a:lnTo>
                    <a:pt x="10800" y="0"/>
                  </a:lnTo>
                  <a:lnTo>
                    <a:pt x="2065" y="0"/>
                  </a:lnTo>
                  <a:lnTo>
                    <a:pt x="2065" y="6776"/>
                  </a:lnTo>
                  <a:lnTo>
                    <a:pt x="2065" y="10729"/>
                  </a:lnTo>
                  <a:lnTo>
                    <a:pt x="2065" y="13553"/>
                  </a:lnTo>
                  <a:lnTo>
                    <a:pt x="4606" y="13553"/>
                  </a:lnTo>
                  <a:lnTo>
                    <a:pt x="4606" y="15388"/>
                  </a:lnTo>
                  <a:lnTo>
                    <a:pt x="0" y="15388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5388"/>
                  </a:lnTo>
                  <a:lnTo>
                    <a:pt x="16994" y="15388"/>
                  </a:lnTo>
                  <a:close/>
                </a:path>
                <a:path w="21600" h="21600" extrusionOk="0">
                  <a:moveTo>
                    <a:pt x="4606" y="15388"/>
                  </a:moveTo>
                  <a:lnTo>
                    <a:pt x="4606" y="13553"/>
                  </a:lnTo>
                  <a:lnTo>
                    <a:pt x="16994" y="13553"/>
                  </a:lnTo>
                  <a:lnTo>
                    <a:pt x="16994" y="15388"/>
                  </a:lnTo>
                  <a:lnTo>
                    <a:pt x="4606" y="15388"/>
                  </a:lnTo>
                </a:path>
                <a:path w="21600" h="21600" extrusionOk="0">
                  <a:moveTo>
                    <a:pt x="4606" y="11294"/>
                  </a:moveTo>
                  <a:lnTo>
                    <a:pt x="4606" y="2259"/>
                  </a:lnTo>
                  <a:lnTo>
                    <a:pt x="16994" y="2259"/>
                  </a:lnTo>
                  <a:lnTo>
                    <a:pt x="16994" y="11294"/>
                  </a:lnTo>
                  <a:lnTo>
                    <a:pt x="4606" y="11294"/>
                  </a:lnTo>
                  <a:moveTo>
                    <a:pt x="13976" y="17082"/>
                  </a:moveTo>
                  <a:lnTo>
                    <a:pt x="13976" y="16376"/>
                  </a:lnTo>
                  <a:lnTo>
                    <a:pt x="20171" y="16376"/>
                  </a:lnTo>
                  <a:lnTo>
                    <a:pt x="20171" y="17082"/>
                  </a:lnTo>
                  <a:lnTo>
                    <a:pt x="13976" y="17082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4" name="Straight Connector 33"/>
          <p:cNvCxnSpPr>
            <a:stCxn id="31" idx="11"/>
            <a:endCxn id="9" idx="1"/>
          </p:cNvCxnSpPr>
          <p:nvPr/>
        </p:nvCxnSpPr>
        <p:spPr>
          <a:xfrm>
            <a:off x="5281676" y="4279142"/>
            <a:ext cx="890524" cy="9208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5" idx="11"/>
            <a:endCxn id="9" idx="1"/>
          </p:cNvCxnSpPr>
          <p:nvPr/>
        </p:nvCxnSpPr>
        <p:spPr>
          <a:xfrm>
            <a:off x="5281676" y="5022383"/>
            <a:ext cx="890524" cy="1775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6" idx="11"/>
            <a:endCxn id="9" idx="1"/>
          </p:cNvCxnSpPr>
          <p:nvPr/>
        </p:nvCxnSpPr>
        <p:spPr>
          <a:xfrm flipV="1">
            <a:off x="5281676" y="5199965"/>
            <a:ext cx="890524" cy="565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" idx="1"/>
            <a:endCxn id="27" idx="0"/>
          </p:cNvCxnSpPr>
          <p:nvPr/>
        </p:nvCxnSpPr>
        <p:spPr>
          <a:xfrm flipH="1">
            <a:off x="1755901" y="3432783"/>
            <a:ext cx="99097" cy="1009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97073" y="3468796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/>
                </a:solidFill>
              </a:rPr>
              <a:t>Suspicious</a:t>
            </a:r>
          </a:p>
          <a:p>
            <a:pPr algn="r"/>
            <a:r>
              <a:rPr lang="en-US" sz="1400" b="1" dirty="0" smtClean="0">
                <a:solidFill>
                  <a:schemeClr val="accent1"/>
                </a:solidFill>
              </a:rPr>
              <a:t>traffic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cxnSp>
        <p:nvCxnSpPr>
          <p:cNvPr id="52" name="Straight Arrow Connector 51"/>
          <p:cNvCxnSpPr>
            <a:stCxn id="30" idx="1"/>
            <a:endCxn id="20" idx="0"/>
          </p:cNvCxnSpPr>
          <p:nvPr/>
        </p:nvCxnSpPr>
        <p:spPr>
          <a:xfrm flipH="1">
            <a:off x="6480301" y="3420918"/>
            <a:ext cx="62156" cy="1021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6340832" y="3420918"/>
            <a:ext cx="49549" cy="1009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486400" y="3468796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/>
                </a:solidFill>
              </a:rPr>
              <a:t>Suspicious</a:t>
            </a:r>
          </a:p>
          <a:p>
            <a:pPr algn="r"/>
            <a:r>
              <a:rPr lang="en-US" sz="1400" b="1" dirty="0" smtClean="0">
                <a:solidFill>
                  <a:schemeClr val="accent1"/>
                </a:solidFill>
              </a:rPr>
              <a:t>traffic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77000" y="3581400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Normal</a:t>
            </a:r>
          </a:p>
          <a:p>
            <a:r>
              <a:rPr lang="en-US" sz="1400" b="1" dirty="0" smtClean="0"/>
              <a:t>traffic</a:t>
            </a:r>
            <a:endParaRPr lang="en-US" sz="1400" b="1" dirty="0"/>
          </a:p>
        </p:txBody>
      </p:sp>
      <p:sp>
        <p:nvSpPr>
          <p:cNvPr id="55" name="Rectangle 54"/>
          <p:cNvSpPr/>
          <p:nvPr/>
        </p:nvSpPr>
        <p:spPr>
          <a:xfrm>
            <a:off x="3124200" y="1981200"/>
            <a:ext cx="2157476" cy="1749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What are the benefits of virtual honeypots?</a:t>
            </a:r>
            <a:endParaRPr lang="en-US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Deploy multiple virtual honeypots cheaply</a:t>
            </a:r>
          </a:p>
          <a:p>
            <a:r>
              <a:rPr lang="en-US" dirty="0" smtClean="0"/>
              <a:t>Simulate</a:t>
            </a:r>
          </a:p>
          <a:p>
            <a:pPr lvl="1"/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Networks</a:t>
            </a:r>
          </a:p>
          <a:p>
            <a:r>
              <a:rPr lang="en-US" dirty="0" smtClean="0"/>
              <a:t>Believability?</a:t>
            </a:r>
          </a:p>
          <a:p>
            <a:pPr lvl="1"/>
            <a:r>
              <a:rPr lang="en-US" dirty="0" smtClean="0"/>
              <a:t>Fool TCP/IP fingerprinting tools</a:t>
            </a:r>
          </a:p>
          <a:p>
            <a:pPr lvl="2"/>
            <a:r>
              <a:rPr lang="en-US" dirty="0" err="1" smtClean="0"/>
              <a:t>Xprobe</a:t>
            </a:r>
            <a:r>
              <a:rPr lang="en-US" dirty="0" smtClean="0"/>
              <a:t>, </a:t>
            </a:r>
            <a:r>
              <a:rPr lang="en-US" dirty="0" err="1" smtClean="0"/>
              <a:t>Nmap</a:t>
            </a:r>
            <a:endParaRPr lang="en-US" dirty="0" smtClean="0"/>
          </a:p>
          <a:p>
            <a:pPr lvl="1"/>
            <a:r>
              <a:rPr lang="en-US" dirty="0" smtClean="0"/>
              <a:t>Could it fool a human?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Honeypots and Decoys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481005" y="2245346"/>
            <a:ext cx="1576395" cy="9191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Internet</a:t>
            </a:r>
            <a:endParaRPr lang="en-US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4355640" y="1860438"/>
            <a:ext cx="977768" cy="1688979"/>
            <a:chOff x="3676930" y="1929152"/>
            <a:chExt cx="977768" cy="1688979"/>
          </a:xfrm>
        </p:grpSpPr>
        <p:pic>
          <p:nvPicPr>
            <p:cNvPr id="5" name="Picture 2" descr="C:\Users\porto\AppData\Local\Microsoft\Windows\Temporary Internet Files\Content.IE5\BHCVJWNJ\MC900435242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713" y="1929152"/>
              <a:ext cx="616202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676930" y="2971800"/>
              <a:ext cx="9777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honeyd</a:t>
              </a:r>
              <a:endParaRPr lang="en-US" b="1" dirty="0" smtClean="0"/>
            </a:p>
            <a:p>
              <a:r>
                <a:rPr lang="en-US" b="1" dirty="0" smtClean="0"/>
                <a:t>10.0.0.1</a:t>
              </a:r>
              <a:endParaRPr lang="en-US" b="1" dirty="0"/>
            </a:p>
          </p:txBody>
        </p:sp>
      </p:grpSp>
      <p:pic>
        <p:nvPicPr>
          <p:cNvPr id="27651" name="Picture 3" descr="Y:\Documents\clipart\collected_clipart\Ethernet_Switch_Hu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8" b="39548"/>
          <a:stretch/>
        </p:blipFill>
        <p:spPr bwMode="auto">
          <a:xfrm>
            <a:off x="2819400" y="2626378"/>
            <a:ext cx="822325" cy="1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255002" y="1605986"/>
            <a:ext cx="1994594" cy="2197882"/>
            <a:chOff x="6255002" y="1605986"/>
            <a:chExt cx="1994594" cy="2197882"/>
          </a:xfrm>
        </p:grpSpPr>
        <p:grpSp>
          <p:nvGrpSpPr>
            <p:cNvPr id="7" name="Group 6"/>
            <p:cNvGrpSpPr/>
            <p:nvPr/>
          </p:nvGrpSpPr>
          <p:grpSpPr>
            <a:xfrm>
              <a:off x="6255002" y="1605986"/>
              <a:ext cx="1786524" cy="646331"/>
              <a:chOff x="6255002" y="1605986"/>
              <a:chExt cx="1786524" cy="646331"/>
            </a:xfrm>
          </p:grpSpPr>
          <p:sp>
            <p:nvSpPr>
              <p:cNvPr id="9" name="computr1"/>
              <p:cNvSpPr>
                <a:spLocks noEditPoints="1" noChangeArrowheads="1"/>
              </p:cNvSpPr>
              <p:nvPr/>
            </p:nvSpPr>
            <p:spPr bwMode="auto">
              <a:xfrm>
                <a:off x="6255002" y="1667214"/>
                <a:ext cx="447675" cy="523875"/>
              </a:xfrm>
              <a:custGeom>
                <a:avLst/>
                <a:gdLst>
                  <a:gd name="T0" fmla="*/ 19535 w 21600"/>
                  <a:gd name="T1" fmla="*/ 0 h 21600"/>
                  <a:gd name="T2" fmla="*/ 10800 w 21600"/>
                  <a:gd name="T3" fmla="*/ 0 h 21600"/>
                  <a:gd name="T4" fmla="*/ 2065 w 21600"/>
                  <a:gd name="T5" fmla="*/ 0 h 21600"/>
                  <a:gd name="T6" fmla="*/ 0 w 21600"/>
                  <a:gd name="T7" fmla="*/ 15388 h 21600"/>
                  <a:gd name="T8" fmla="*/ 0 w 21600"/>
                  <a:gd name="T9" fmla="*/ 21600 h 21600"/>
                  <a:gd name="T10" fmla="*/ 10800 w 21600"/>
                  <a:gd name="T11" fmla="*/ 21600 h 21600"/>
                  <a:gd name="T12" fmla="*/ 21600 w 21600"/>
                  <a:gd name="T13" fmla="*/ 21600 h 21600"/>
                  <a:gd name="T14" fmla="*/ 21600 w 21600"/>
                  <a:gd name="T15" fmla="*/ 15388 h 21600"/>
                  <a:gd name="T16" fmla="*/ 19535 w 21600"/>
                  <a:gd name="T17" fmla="*/ 13553 h 21600"/>
                  <a:gd name="T18" fmla="*/ 2065 w 21600"/>
                  <a:gd name="T19" fmla="*/ 13553 h 21600"/>
                  <a:gd name="T20" fmla="*/ 2065 w 21600"/>
                  <a:gd name="T21" fmla="*/ 6776 h 21600"/>
                  <a:gd name="T22" fmla="*/ 19535 w 21600"/>
                  <a:gd name="T23" fmla="*/ 6776 h 21600"/>
                  <a:gd name="T24" fmla="*/ 0 w 21600"/>
                  <a:gd name="T25" fmla="*/ 18494 h 21600"/>
                  <a:gd name="T26" fmla="*/ 21600 w 21600"/>
                  <a:gd name="T27" fmla="*/ 18494 h 21600"/>
                  <a:gd name="T28" fmla="*/ 4923 w 21600"/>
                  <a:gd name="T29" fmla="*/ 2541 h 21600"/>
                  <a:gd name="T30" fmla="*/ 16756 w 21600"/>
                  <a:gd name="T31" fmla="*/ 1115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64601" y="1605986"/>
                <a:ext cx="11769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Linux 2.6</a:t>
                </a:r>
              </a:p>
              <a:p>
                <a:r>
                  <a:rPr lang="en-US" b="1" dirty="0" smtClean="0"/>
                  <a:t>10.0.0.101</a:t>
                </a:r>
                <a:endParaRPr lang="en-US" b="1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255002" y="2414297"/>
              <a:ext cx="1994594" cy="646331"/>
              <a:chOff x="6255002" y="2414297"/>
              <a:chExt cx="1994594" cy="646331"/>
            </a:xfrm>
          </p:grpSpPr>
          <p:sp>
            <p:nvSpPr>
              <p:cNvPr id="10" name="computr1"/>
              <p:cNvSpPr>
                <a:spLocks noEditPoints="1" noChangeArrowheads="1"/>
              </p:cNvSpPr>
              <p:nvPr/>
            </p:nvSpPr>
            <p:spPr bwMode="auto">
              <a:xfrm>
                <a:off x="6255002" y="2475525"/>
                <a:ext cx="447675" cy="523875"/>
              </a:xfrm>
              <a:custGeom>
                <a:avLst/>
                <a:gdLst>
                  <a:gd name="T0" fmla="*/ 19535 w 21600"/>
                  <a:gd name="T1" fmla="*/ 0 h 21600"/>
                  <a:gd name="T2" fmla="*/ 10800 w 21600"/>
                  <a:gd name="T3" fmla="*/ 0 h 21600"/>
                  <a:gd name="T4" fmla="*/ 2065 w 21600"/>
                  <a:gd name="T5" fmla="*/ 0 h 21600"/>
                  <a:gd name="T6" fmla="*/ 0 w 21600"/>
                  <a:gd name="T7" fmla="*/ 15388 h 21600"/>
                  <a:gd name="T8" fmla="*/ 0 w 21600"/>
                  <a:gd name="T9" fmla="*/ 21600 h 21600"/>
                  <a:gd name="T10" fmla="*/ 10800 w 21600"/>
                  <a:gd name="T11" fmla="*/ 21600 h 21600"/>
                  <a:gd name="T12" fmla="*/ 21600 w 21600"/>
                  <a:gd name="T13" fmla="*/ 21600 h 21600"/>
                  <a:gd name="T14" fmla="*/ 21600 w 21600"/>
                  <a:gd name="T15" fmla="*/ 15388 h 21600"/>
                  <a:gd name="T16" fmla="*/ 19535 w 21600"/>
                  <a:gd name="T17" fmla="*/ 13553 h 21600"/>
                  <a:gd name="T18" fmla="*/ 2065 w 21600"/>
                  <a:gd name="T19" fmla="*/ 13553 h 21600"/>
                  <a:gd name="T20" fmla="*/ 2065 w 21600"/>
                  <a:gd name="T21" fmla="*/ 6776 h 21600"/>
                  <a:gd name="T22" fmla="*/ 19535 w 21600"/>
                  <a:gd name="T23" fmla="*/ 6776 h 21600"/>
                  <a:gd name="T24" fmla="*/ 0 w 21600"/>
                  <a:gd name="T25" fmla="*/ 18494 h 21600"/>
                  <a:gd name="T26" fmla="*/ 21600 w 21600"/>
                  <a:gd name="T27" fmla="*/ 18494 h 21600"/>
                  <a:gd name="T28" fmla="*/ 4923 w 21600"/>
                  <a:gd name="T29" fmla="*/ 2541 h 21600"/>
                  <a:gd name="T30" fmla="*/ 16756 w 21600"/>
                  <a:gd name="T31" fmla="*/ 1115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864601" y="2414297"/>
                <a:ext cx="13849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Windows XP</a:t>
                </a:r>
              </a:p>
              <a:p>
                <a:r>
                  <a:rPr lang="en-US" b="1" dirty="0" smtClean="0"/>
                  <a:t>10.0.0.102</a:t>
                </a:r>
                <a:endParaRPr lang="en-US" b="1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255002" y="3157537"/>
              <a:ext cx="1942656" cy="646331"/>
              <a:chOff x="6255002" y="3157537"/>
              <a:chExt cx="1942656" cy="646331"/>
            </a:xfrm>
          </p:grpSpPr>
          <p:sp>
            <p:nvSpPr>
              <p:cNvPr id="11" name="computr1"/>
              <p:cNvSpPr>
                <a:spLocks noEditPoints="1" noChangeArrowheads="1"/>
              </p:cNvSpPr>
              <p:nvPr/>
            </p:nvSpPr>
            <p:spPr bwMode="auto">
              <a:xfrm>
                <a:off x="6255002" y="3218765"/>
                <a:ext cx="447675" cy="523875"/>
              </a:xfrm>
              <a:custGeom>
                <a:avLst/>
                <a:gdLst>
                  <a:gd name="T0" fmla="*/ 19535 w 21600"/>
                  <a:gd name="T1" fmla="*/ 0 h 21600"/>
                  <a:gd name="T2" fmla="*/ 10800 w 21600"/>
                  <a:gd name="T3" fmla="*/ 0 h 21600"/>
                  <a:gd name="T4" fmla="*/ 2065 w 21600"/>
                  <a:gd name="T5" fmla="*/ 0 h 21600"/>
                  <a:gd name="T6" fmla="*/ 0 w 21600"/>
                  <a:gd name="T7" fmla="*/ 15388 h 21600"/>
                  <a:gd name="T8" fmla="*/ 0 w 21600"/>
                  <a:gd name="T9" fmla="*/ 21600 h 21600"/>
                  <a:gd name="T10" fmla="*/ 10800 w 21600"/>
                  <a:gd name="T11" fmla="*/ 21600 h 21600"/>
                  <a:gd name="T12" fmla="*/ 21600 w 21600"/>
                  <a:gd name="T13" fmla="*/ 21600 h 21600"/>
                  <a:gd name="T14" fmla="*/ 21600 w 21600"/>
                  <a:gd name="T15" fmla="*/ 15388 h 21600"/>
                  <a:gd name="T16" fmla="*/ 19535 w 21600"/>
                  <a:gd name="T17" fmla="*/ 13553 h 21600"/>
                  <a:gd name="T18" fmla="*/ 2065 w 21600"/>
                  <a:gd name="T19" fmla="*/ 13553 h 21600"/>
                  <a:gd name="T20" fmla="*/ 2065 w 21600"/>
                  <a:gd name="T21" fmla="*/ 6776 h 21600"/>
                  <a:gd name="T22" fmla="*/ 19535 w 21600"/>
                  <a:gd name="T23" fmla="*/ 6776 h 21600"/>
                  <a:gd name="T24" fmla="*/ 0 w 21600"/>
                  <a:gd name="T25" fmla="*/ 18494 h 21600"/>
                  <a:gd name="T26" fmla="*/ 21600 w 21600"/>
                  <a:gd name="T27" fmla="*/ 18494 h 21600"/>
                  <a:gd name="T28" fmla="*/ 4923 w 21600"/>
                  <a:gd name="T29" fmla="*/ 2541 h 21600"/>
                  <a:gd name="T30" fmla="*/ 16756 w 21600"/>
                  <a:gd name="T31" fmla="*/ 1115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864601" y="3157537"/>
                <a:ext cx="13330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FreeBSD 8.3</a:t>
                </a:r>
              </a:p>
              <a:p>
                <a:r>
                  <a:rPr lang="en-US" b="1" dirty="0" smtClean="0"/>
                  <a:t>10.0.0.103</a:t>
                </a:r>
                <a:endParaRPr lang="en-US" b="1" dirty="0"/>
              </a:p>
            </p:txBody>
          </p:sp>
        </p:grpSp>
      </p:grpSp>
      <p:cxnSp>
        <p:nvCxnSpPr>
          <p:cNvPr id="19" name="Straight Arrow Connector 18"/>
          <p:cNvCxnSpPr>
            <a:stCxn id="4" idx="2"/>
            <a:endCxn id="27651" idx="1"/>
          </p:cNvCxnSpPr>
          <p:nvPr/>
        </p:nvCxnSpPr>
        <p:spPr>
          <a:xfrm>
            <a:off x="2056086" y="2704927"/>
            <a:ext cx="7633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7651" idx="3"/>
          </p:cNvCxnSpPr>
          <p:nvPr/>
        </p:nvCxnSpPr>
        <p:spPr>
          <a:xfrm>
            <a:off x="3641725" y="2704927"/>
            <a:ext cx="8946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60304" y="2688425"/>
            <a:ext cx="8946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360304" y="1929151"/>
            <a:ext cx="894698" cy="5621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333408" y="2933380"/>
            <a:ext cx="894698" cy="547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457200" y="4170402"/>
            <a:ext cx="8450135" cy="2032576"/>
            <a:chOff x="457200" y="4170402"/>
            <a:chExt cx="8450135" cy="2032576"/>
          </a:xfrm>
        </p:grpSpPr>
        <p:grpSp>
          <p:nvGrpSpPr>
            <p:cNvPr id="82" name="Group 81"/>
            <p:cNvGrpSpPr/>
            <p:nvPr/>
          </p:nvGrpSpPr>
          <p:grpSpPr>
            <a:xfrm>
              <a:off x="457200" y="4170402"/>
              <a:ext cx="8450135" cy="1898168"/>
              <a:chOff x="457200" y="4170402"/>
              <a:chExt cx="8450135" cy="1898168"/>
            </a:xfrm>
          </p:grpSpPr>
          <p:sp>
            <p:nvSpPr>
              <p:cNvPr id="30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57200" y="4659905"/>
                <a:ext cx="1576395" cy="91916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b="1" dirty="0" smtClean="0"/>
                  <a:t>Internet</a:t>
                </a:r>
                <a:endParaRPr lang="en-US" b="1" dirty="0"/>
              </a:p>
            </p:txBody>
          </p:sp>
          <p:pic>
            <p:nvPicPr>
              <p:cNvPr id="32" name="Picture 2" descr="C:\Users\porto\AppData\Local\Microsoft\Windows\Temporary Internet Files\Content.IE5\BHCVJWNJ\MC900435242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1783" y="4274997"/>
                <a:ext cx="616202" cy="1219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4" name="Group 73"/>
              <p:cNvGrpSpPr/>
              <p:nvPr/>
            </p:nvGrpSpPr>
            <p:grpSpPr>
              <a:xfrm>
                <a:off x="5638800" y="4170402"/>
                <a:ext cx="3268535" cy="1898168"/>
                <a:chOff x="1294784" y="4199509"/>
                <a:chExt cx="3268535" cy="1898168"/>
              </a:xfrm>
            </p:grpSpPr>
            <p:pic>
              <p:nvPicPr>
                <p:cNvPr id="34" name="Picture 3" descr="Y:\Documents\clipart\collected_clipart\Ethernet_Switch_Hub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1348" b="39548"/>
                <a:stretch/>
              </p:blipFill>
              <p:spPr bwMode="auto">
                <a:xfrm>
                  <a:off x="2846296" y="4981414"/>
                  <a:ext cx="822325" cy="1570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6" name="Straight Arrow Connector 45"/>
                <p:cNvCxnSpPr>
                  <a:stCxn id="34" idx="3"/>
                </p:cNvCxnSpPr>
                <p:nvPr/>
              </p:nvCxnSpPr>
              <p:spPr>
                <a:xfrm>
                  <a:off x="3668621" y="5059963"/>
                  <a:ext cx="894698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0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1294784" y="4199509"/>
                  <a:ext cx="3255425" cy="1898168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51" name="computr1"/>
                <p:cNvSpPr>
                  <a:spLocks noEditPoints="1" noChangeArrowheads="1"/>
                </p:cNvSpPr>
                <p:nvPr/>
              </p:nvSpPr>
              <p:spPr bwMode="auto">
                <a:xfrm>
                  <a:off x="2582181" y="4405148"/>
                  <a:ext cx="447675" cy="523875"/>
                </a:xfrm>
                <a:custGeom>
                  <a:avLst/>
                  <a:gdLst>
                    <a:gd name="T0" fmla="*/ 19535 w 21600"/>
                    <a:gd name="T1" fmla="*/ 0 h 21600"/>
                    <a:gd name="T2" fmla="*/ 10800 w 21600"/>
                    <a:gd name="T3" fmla="*/ 0 h 21600"/>
                    <a:gd name="T4" fmla="*/ 2065 w 21600"/>
                    <a:gd name="T5" fmla="*/ 0 h 21600"/>
                    <a:gd name="T6" fmla="*/ 0 w 21600"/>
                    <a:gd name="T7" fmla="*/ 15388 h 21600"/>
                    <a:gd name="T8" fmla="*/ 0 w 21600"/>
                    <a:gd name="T9" fmla="*/ 21600 h 21600"/>
                    <a:gd name="T10" fmla="*/ 10800 w 21600"/>
                    <a:gd name="T11" fmla="*/ 21600 h 21600"/>
                    <a:gd name="T12" fmla="*/ 21600 w 21600"/>
                    <a:gd name="T13" fmla="*/ 21600 h 21600"/>
                    <a:gd name="T14" fmla="*/ 21600 w 21600"/>
                    <a:gd name="T15" fmla="*/ 15388 h 21600"/>
                    <a:gd name="T16" fmla="*/ 19535 w 21600"/>
                    <a:gd name="T17" fmla="*/ 13553 h 21600"/>
                    <a:gd name="T18" fmla="*/ 2065 w 21600"/>
                    <a:gd name="T19" fmla="*/ 13553 h 21600"/>
                    <a:gd name="T20" fmla="*/ 2065 w 21600"/>
                    <a:gd name="T21" fmla="*/ 6776 h 21600"/>
                    <a:gd name="T22" fmla="*/ 19535 w 21600"/>
                    <a:gd name="T23" fmla="*/ 6776 h 21600"/>
                    <a:gd name="T24" fmla="*/ 0 w 21600"/>
                    <a:gd name="T25" fmla="*/ 18494 h 21600"/>
                    <a:gd name="T26" fmla="*/ 21600 w 21600"/>
                    <a:gd name="T27" fmla="*/ 18494 h 21600"/>
                    <a:gd name="T28" fmla="*/ 4923 w 21600"/>
                    <a:gd name="T29" fmla="*/ 2541 h 21600"/>
                    <a:gd name="T30" fmla="*/ 16756 w 21600"/>
                    <a:gd name="T31" fmla="*/ 1115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T28" t="T29" r="T30" b="T31"/>
                  <a:pathLst>
                    <a:path w="21600" h="21600" extrusionOk="0">
                      <a:moveTo>
                        <a:pt x="16994" y="15388"/>
                      </a:moveTo>
                      <a:lnTo>
                        <a:pt x="16994" y="13553"/>
                      </a:lnTo>
                      <a:lnTo>
                        <a:pt x="19535" y="13553"/>
                      </a:lnTo>
                      <a:lnTo>
                        <a:pt x="19535" y="10729"/>
                      </a:lnTo>
                      <a:lnTo>
                        <a:pt x="19535" y="6776"/>
                      </a:lnTo>
                      <a:lnTo>
                        <a:pt x="19535" y="0"/>
                      </a:lnTo>
                      <a:lnTo>
                        <a:pt x="10800" y="0"/>
                      </a:lnTo>
                      <a:lnTo>
                        <a:pt x="2065" y="0"/>
                      </a:lnTo>
                      <a:lnTo>
                        <a:pt x="2065" y="6776"/>
                      </a:lnTo>
                      <a:lnTo>
                        <a:pt x="2065" y="10729"/>
                      </a:lnTo>
                      <a:lnTo>
                        <a:pt x="2065" y="13553"/>
                      </a:lnTo>
                      <a:lnTo>
                        <a:pt x="4606" y="13553"/>
                      </a:lnTo>
                      <a:lnTo>
                        <a:pt x="4606" y="15388"/>
                      </a:lnTo>
                      <a:lnTo>
                        <a:pt x="0" y="15388"/>
                      </a:lnTo>
                      <a:lnTo>
                        <a:pt x="0" y="21600"/>
                      </a:lnTo>
                      <a:lnTo>
                        <a:pt x="10800" y="21600"/>
                      </a:lnTo>
                      <a:lnTo>
                        <a:pt x="21600" y="21600"/>
                      </a:lnTo>
                      <a:lnTo>
                        <a:pt x="21600" y="15388"/>
                      </a:lnTo>
                      <a:lnTo>
                        <a:pt x="16994" y="15388"/>
                      </a:lnTo>
                      <a:close/>
                    </a:path>
                    <a:path w="21600" h="21600" extrusionOk="0">
                      <a:moveTo>
                        <a:pt x="4606" y="15388"/>
                      </a:moveTo>
                      <a:lnTo>
                        <a:pt x="4606" y="13553"/>
                      </a:lnTo>
                      <a:lnTo>
                        <a:pt x="16994" y="13553"/>
                      </a:lnTo>
                      <a:lnTo>
                        <a:pt x="16994" y="15388"/>
                      </a:lnTo>
                      <a:lnTo>
                        <a:pt x="4606" y="15388"/>
                      </a:lnTo>
                    </a:path>
                    <a:path w="21600" h="21600" extrusionOk="0">
                      <a:moveTo>
                        <a:pt x="4606" y="11294"/>
                      </a:moveTo>
                      <a:lnTo>
                        <a:pt x="4606" y="2259"/>
                      </a:lnTo>
                      <a:lnTo>
                        <a:pt x="16994" y="2259"/>
                      </a:lnTo>
                      <a:lnTo>
                        <a:pt x="16994" y="11294"/>
                      </a:lnTo>
                      <a:lnTo>
                        <a:pt x="4606" y="11294"/>
                      </a:lnTo>
                      <a:moveTo>
                        <a:pt x="13976" y="17082"/>
                      </a:moveTo>
                      <a:lnTo>
                        <a:pt x="13976" y="16376"/>
                      </a:lnTo>
                      <a:lnTo>
                        <a:pt x="20171" y="16376"/>
                      </a:lnTo>
                      <a:lnTo>
                        <a:pt x="20171" y="17082"/>
                      </a:lnTo>
                      <a:lnTo>
                        <a:pt x="13976" y="17082"/>
                      </a:lnTo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35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computr1"/>
                <p:cNvSpPr>
                  <a:spLocks noEditPoints="1" noChangeArrowheads="1"/>
                </p:cNvSpPr>
                <p:nvPr/>
              </p:nvSpPr>
              <p:spPr bwMode="auto">
                <a:xfrm>
                  <a:off x="3674744" y="4457539"/>
                  <a:ext cx="447675" cy="523875"/>
                </a:xfrm>
                <a:custGeom>
                  <a:avLst/>
                  <a:gdLst>
                    <a:gd name="T0" fmla="*/ 19535 w 21600"/>
                    <a:gd name="T1" fmla="*/ 0 h 21600"/>
                    <a:gd name="T2" fmla="*/ 10800 w 21600"/>
                    <a:gd name="T3" fmla="*/ 0 h 21600"/>
                    <a:gd name="T4" fmla="*/ 2065 w 21600"/>
                    <a:gd name="T5" fmla="*/ 0 h 21600"/>
                    <a:gd name="T6" fmla="*/ 0 w 21600"/>
                    <a:gd name="T7" fmla="*/ 15388 h 21600"/>
                    <a:gd name="T8" fmla="*/ 0 w 21600"/>
                    <a:gd name="T9" fmla="*/ 21600 h 21600"/>
                    <a:gd name="T10" fmla="*/ 10800 w 21600"/>
                    <a:gd name="T11" fmla="*/ 21600 h 21600"/>
                    <a:gd name="T12" fmla="*/ 21600 w 21600"/>
                    <a:gd name="T13" fmla="*/ 21600 h 21600"/>
                    <a:gd name="T14" fmla="*/ 21600 w 21600"/>
                    <a:gd name="T15" fmla="*/ 15388 h 21600"/>
                    <a:gd name="T16" fmla="*/ 19535 w 21600"/>
                    <a:gd name="T17" fmla="*/ 13553 h 21600"/>
                    <a:gd name="T18" fmla="*/ 2065 w 21600"/>
                    <a:gd name="T19" fmla="*/ 13553 h 21600"/>
                    <a:gd name="T20" fmla="*/ 2065 w 21600"/>
                    <a:gd name="T21" fmla="*/ 6776 h 21600"/>
                    <a:gd name="T22" fmla="*/ 19535 w 21600"/>
                    <a:gd name="T23" fmla="*/ 6776 h 21600"/>
                    <a:gd name="T24" fmla="*/ 0 w 21600"/>
                    <a:gd name="T25" fmla="*/ 18494 h 21600"/>
                    <a:gd name="T26" fmla="*/ 21600 w 21600"/>
                    <a:gd name="T27" fmla="*/ 18494 h 21600"/>
                    <a:gd name="T28" fmla="*/ 4923 w 21600"/>
                    <a:gd name="T29" fmla="*/ 2541 h 21600"/>
                    <a:gd name="T30" fmla="*/ 16756 w 21600"/>
                    <a:gd name="T31" fmla="*/ 1115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T28" t="T29" r="T30" b="T31"/>
                  <a:pathLst>
                    <a:path w="21600" h="21600" extrusionOk="0">
                      <a:moveTo>
                        <a:pt x="16994" y="15388"/>
                      </a:moveTo>
                      <a:lnTo>
                        <a:pt x="16994" y="13553"/>
                      </a:lnTo>
                      <a:lnTo>
                        <a:pt x="19535" y="13553"/>
                      </a:lnTo>
                      <a:lnTo>
                        <a:pt x="19535" y="10729"/>
                      </a:lnTo>
                      <a:lnTo>
                        <a:pt x="19535" y="6776"/>
                      </a:lnTo>
                      <a:lnTo>
                        <a:pt x="19535" y="0"/>
                      </a:lnTo>
                      <a:lnTo>
                        <a:pt x="10800" y="0"/>
                      </a:lnTo>
                      <a:lnTo>
                        <a:pt x="2065" y="0"/>
                      </a:lnTo>
                      <a:lnTo>
                        <a:pt x="2065" y="6776"/>
                      </a:lnTo>
                      <a:lnTo>
                        <a:pt x="2065" y="10729"/>
                      </a:lnTo>
                      <a:lnTo>
                        <a:pt x="2065" y="13553"/>
                      </a:lnTo>
                      <a:lnTo>
                        <a:pt x="4606" y="13553"/>
                      </a:lnTo>
                      <a:lnTo>
                        <a:pt x="4606" y="15388"/>
                      </a:lnTo>
                      <a:lnTo>
                        <a:pt x="0" y="15388"/>
                      </a:lnTo>
                      <a:lnTo>
                        <a:pt x="0" y="21600"/>
                      </a:lnTo>
                      <a:lnTo>
                        <a:pt x="10800" y="21600"/>
                      </a:lnTo>
                      <a:lnTo>
                        <a:pt x="21600" y="21600"/>
                      </a:lnTo>
                      <a:lnTo>
                        <a:pt x="21600" y="15388"/>
                      </a:lnTo>
                      <a:lnTo>
                        <a:pt x="16994" y="15388"/>
                      </a:lnTo>
                      <a:close/>
                    </a:path>
                    <a:path w="21600" h="21600" extrusionOk="0">
                      <a:moveTo>
                        <a:pt x="4606" y="15388"/>
                      </a:moveTo>
                      <a:lnTo>
                        <a:pt x="4606" y="13553"/>
                      </a:lnTo>
                      <a:lnTo>
                        <a:pt x="16994" y="13553"/>
                      </a:lnTo>
                      <a:lnTo>
                        <a:pt x="16994" y="15388"/>
                      </a:lnTo>
                      <a:lnTo>
                        <a:pt x="4606" y="15388"/>
                      </a:lnTo>
                    </a:path>
                    <a:path w="21600" h="21600" extrusionOk="0">
                      <a:moveTo>
                        <a:pt x="4606" y="11294"/>
                      </a:moveTo>
                      <a:lnTo>
                        <a:pt x="4606" y="2259"/>
                      </a:lnTo>
                      <a:lnTo>
                        <a:pt x="16994" y="2259"/>
                      </a:lnTo>
                      <a:lnTo>
                        <a:pt x="16994" y="11294"/>
                      </a:lnTo>
                      <a:lnTo>
                        <a:pt x="4606" y="11294"/>
                      </a:lnTo>
                      <a:moveTo>
                        <a:pt x="13976" y="17082"/>
                      </a:moveTo>
                      <a:lnTo>
                        <a:pt x="13976" y="16376"/>
                      </a:lnTo>
                      <a:lnTo>
                        <a:pt x="20171" y="16376"/>
                      </a:lnTo>
                      <a:lnTo>
                        <a:pt x="20171" y="17082"/>
                      </a:lnTo>
                      <a:lnTo>
                        <a:pt x="13976" y="17082"/>
                      </a:lnTo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35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computr1"/>
                <p:cNvSpPr>
                  <a:spLocks noEditPoints="1" noChangeArrowheads="1"/>
                </p:cNvSpPr>
                <p:nvPr/>
              </p:nvSpPr>
              <p:spPr bwMode="auto">
                <a:xfrm>
                  <a:off x="2224314" y="5288416"/>
                  <a:ext cx="447675" cy="523875"/>
                </a:xfrm>
                <a:custGeom>
                  <a:avLst/>
                  <a:gdLst>
                    <a:gd name="T0" fmla="*/ 19535 w 21600"/>
                    <a:gd name="T1" fmla="*/ 0 h 21600"/>
                    <a:gd name="T2" fmla="*/ 10800 w 21600"/>
                    <a:gd name="T3" fmla="*/ 0 h 21600"/>
                    <a:gd name="T4" fmla="*/ 2065 w 21600"/>
                    <a:gd name="T5" fmla="*/ 0 h 21600"/>
                    <a:gd name="T6" fmla="*/ 0 w 21600"/>
                    <a:gd name="T7" fmla="*/ 15388 h 21600"/>
                    <a:gd name="T8" fmla="*/ 0 w 21600"/>
                    <a:gd name="T9" fmla="*/ 21600 h 21600"/>
                    <a:gd name="T10" fmla="*/ 10800 w 21600"/>
                    <a:gd name="T11" fmla="*/ 21600 h 21600"/>
                    <a:gd name="T12" fmla="*/ 21600 w 21600"/>
                    <a:gd name="T13" fmla="*/ 21600 h 21600"/>
                    <a:gd name="T14" fmla="*/ 21600 w 21600"/>
                    <a:gd name="T15" fmla="*/ 15388 h 21600"/>
                    <a:gd name="T16" fmla="*/ 19535 w 21600"/>
                    <a:gd name="T17" fmla="*/ 13553 h 21600"/>
                    <a:gd name="T18" fmla="*/ 2065 w 21600"/>
                    <a:gd name="T19" fmla="*/ 13553 h 21600"/>
                    <a:gd name="T20" fmla="*/ 2065 w 21600"/>
                    <a:gd name="T21" fmla="*/ 6776 h 21600"/>
                    <a:gd name="T22" fmla="*/ 19535 w 21600"/>
                    <a:gd name="T23" fmla="*/ 6776 h 21600"/>
                    <a:gd name="T24" fmla="*/ 0 w 21600"/>
                    <a:gd name="T25" fmla="*/ 18494 h 21600"/>
                    <a:gd name="T26" fmla="*/ 21600 w 21600"/>
                    <a:gd name="T27" fmla="*/ 18494 h 21600"/>
                    <a:gd name="T28" fmla="*/ 4923 w 21600"/>
                    <a:gd name="T29" fmla="*/ 2541 h 21600"/>
                    <a:gd name="T30" fmla="*/ 16756 w 21600"/>
                    <a:gd name="T31" fmla="*/ 1115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T28" t="T29" r="T30" b="T31"/>
                  <a:pathLst>
                    <a:path w="21600" h="21600" extrusionOk="0">
                      <a:moveTo>
                        <a:pt x="16994" y="15388"/>
                      </a:moveTo>
                      <a:lnTo>
                        <a:pt x="16994" y="13553"/>
                      </a:lnTo>
                      <a:lnTo>
                        <a:pt x="19535" y="13553"/>
                      </a:lnTo>
                      <a:lnTo>
                        <a:pt x="19535" y="10729"/>
                      </a:lnTo>
                      <a:lnTo>
                        <a:pt x="19535" y="6776"/>
                      </a:lnTo>
                      <a:lnTo>
                        <a:pt x="19535" y="0"/>
                      </a:lnTo>
                      <a:lnTo>
                        <a:pt x="10800" y="0"/>
                      </a:lnTo>
                      <a:lnTo>
                        <a:pt x="2065" y="0"/>
                      </a:lnTo>
                      <a:lnTo>
                        <a:pt x="2065" y="6776"/>
                      </a:lnTo>
                      <a:lnTo>
                        <a:pt x="2065" y="10729"/>
                      </a:lnTo>
                      <a:lnTo>
                        <a:pt x="2065" y="13553"/>
                      </a:lnTo>
                      <a:lnTo>
                        <a:pt x="4606" y="13553"/>
                      </a:lnTo>
                      <a:lnTo>
                        <a:pt x="4606" y="15388"/>
                      </a:lnTo>
                      <a:lnTo>
                        <a:pt x="0" y="15388"/>
                      </a:lnTo>
                      <a:lnTo>
                        <a:pt x="0" y="21600"/>
                      </a:lnTo>
                      <a:lnTo>
                        <a:pt x="10800" y="21600"/>
                      </a:lnTo>
                      <a:lnTo>
                        <a:pt x="21600" y="21600"/>
                      </a:lnTo>
                      <a:lnTo>
                        <a:pt x="21600" y="15388"/>
                      </a:lnTo>
                      <a:lnTo>
                        <a:pt x="16994" y="15388"/>
                      </a:lnTo>
                      <a:close/>
                    </a:path>
                    <a:path w="21600" h="21600" extrusionOk="0">
                      <a:moveTo>
                        <a:pt x="4606" y="15388"/>
                      </a:moveTo>
                      <a:lnTo>
                        <a:pt x="4606" y="13553"/>
                      </a:lnTo>
                      <a:lnTo>
                        <a:pt x="16994" y="13553"/>
                      </a:lnTo>
                      <a:lnTo>
                        <a:pt x="16994" y="15388"/>
                      </a:lnTo>
                      <a:lnTo>
                        <a:pt x="4606" y="15388"/>
                      </a:lnTo>
                    </a:path>
                    <a:path w="21600" h="21600" extrusionOk="0">
                      <a:moveTo>
                        <a:pt x="4606" y="11294"/>
                      </a:moveTo>
                      <a:lnTo>
                        <a:pt x="4606" y="2259"/>
                      </a:lnTo>
                      <a:lnTo>
                        <a:pt x="16994" y="2259"/>
                      </a:lnTo>
                      <a:lnTo>
                        <a:pt x="16994" y="11294"/>
                      </a:lnTo>
                      <a:lnTo>
                        <a:pt x="4606" y="11294"/>
                      </a:lnTo>
                      <a:moveTo>
                        <a:pt x="13976" y="17082"/>
                      </a:moveTo>
                      <a:lnTo>
                        <a:pt x="13976" y="16376"/>
                      </a:lnTo>
                      <a:lnTo>
                        <a:pt x="20171" y="16376"/>
                      </a:lnTo>
                      <a:lnTo>
                        <a:pt x="20171" y="17082"/>
                      </a:lnTo>
                      <a:lnTo>
                        <a:pt x="13976" y="17082"/>
                      </a:lnTo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35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27652" name="Picture 4" descr="C:\Users\porto\AppData\Local\Microsoft\Windows\Temporary Internet Files\Content.IE5\44M4OJC7\MC900432567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14302" y="4667085"/>
                  <a:ext cx="568069" cy="5680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4" descr="C:\Users\porto\AppData\Local\Microsoft\Windows\Temporary Internet Files\Content.IE5\44M4OJC7\MC900432567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2496" y="4971887"/>
                  <a:ext cx="568069" cy="5680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59" name="Straight Connector 58"/>
                <p:cNvCxnSpPr>
                  <a:endCxn id="51" idx="3"/>
                </p:cNvCxnSpPr>
                <p:nvPr/>
              </p:nvCxnSpPr>
              <p:spPr>
                <a:xfrm flipV="1">
                  <a:off x="2224314" y="4778360"/>
                  <a:ext cx="357867" cy="20305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>
                  <a:stCxn id="27652" idx="3"/>
                  <a:endCxn id="55" idx="2"/>
                </p:cNvCxnSpPr>
                <p:nvPr/>
              </p:nvCxnSpPr>
              <p:spPr>
                <a:xfrm flipH="1">
                  <a:off x="2267113" y="4951120"/>
                  <a:ext cx="15258" cy="33729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>
                  <a:stCxn id="27652" idx="3"/>
                  <a:endCxn id="57" idx="1"/>
                </p:cNvCxnSpPr>
                <p:nvPr/>
              </p:nvCxnSpPr>
              <p:spPr>
                <a:xfrm>
                  <a:off x="2282371" y="4951120"/>
                  <a:ext cx="640125" cy="30480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>
                  <a:stCxn id="57" idx="3"/>
                  <a:endCxn id="53" idx="5"/>
                </p:cNvCxnSpPr>
                <p:nvPr/>
              </p:nvCxnSpPr>
              <p:spPr>
                <a:xfrm flipV="1">
                  <a:off x="3490565" y="4981414"/>
                  <a:ext cx="408017" cy="27450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8" name="Picture 3" descr="Y:\Documents\clipart\collected_clipart\Ethernet_Switch_Hub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348" b="39548"/>
              <a:stretch/>
            </p:blipFill>
            <p:spPr bwMode="auto">
              <a:xfrm>
                <a:off x="2768698" y="5040937"/>
                <a:ext cx="822325" cy="1570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5" name="Straight Arrow Connector 84"/>
              <p:cNvCxnSpPr/>
              <p:nvPr/>
            </p:nvCxnSpPr>
            <p:spPr>
              <a:xfrm>
                <a:off x="2005384" y="5089561"/>
                <a:ext cx="7633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3591023" y="5089561"/>
                <a:ext cx="89469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4953000" y="5073059"/>
                <a:ext cx="89469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/>
            <p:cNvSpPr txBox="1"/>
            <p:nvPr/>
          </p:nvSpPr>
          <p:spPr>
            <a:xfrm>
              <a:off x="2209799" y="5802868"/>
              <a:ext cx="2862579" cy="40011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Simulate entire networks</a:t>
              </a:r>
              <a:endParaRPr lang="en-US" sz="2000" b="1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1388110" y="1467159"/>
            <a:ext cx="267695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Simulate multiple hosts</a:t>
            </a:r>
            <a:endParaRPr lang="en-US" sz="2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5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371600"/>
            <a:ext cx="8134346" cy="4876800"/>
          </a:xfrm>
        </p:spPr>
        <p:txBody>
          <a:bodyPr/>
          <a:lstStyle/>
          <a:p>
            <a:r>
              <a:rPr lang="en-US" dirty="0" smtClean="0"/>
              <a:t>Get the network to forward packets for virtual honeypots to </a:t>
            </a:r>
            <a:r>
              <a:rPr lang="en-US" dirty="0" err="1" smtClean="0"/>
              <a:t>honeyd</a:t>
            </a:r>
            <a:endParaRPr lang="en-US" dirty="0" smtClean="0"/>
          </a:p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Proxy ARP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Manual configuration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Y:\Documents\clipart\collected_clipart\Ethernet_Switch_Hu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8" b="39548"/>
          <a:stretch/>
        </p:blipFill>
        <p:spPr bwMode="auto">
          <a:xfrm>
            <a:off x="5754243" y="3586403"/>
            <a:ext cx="1371600" cy="2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C:\Users\porto\AppData\Local\Microsoft\Windows\Temporary Internet Files\Content.IE5\BHCVJWNJ\MC9001871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035" y="3310353"/>
            <a:ext cx="816626" cy="55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7983598" y="3454496"/>
            <a:ext cx="901846" cy="52584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6724892" y="3247849"/>
            <a:ext cx="1524000" cy="338554"/>
            <a:chOff x="7500257" y="4114800"/>
            <a:chExt cx="1524000" cy="338554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7500257" y="4419600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500257" y="4114800"/>
              <a:ext cx="1373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/>
                  </a:solidFill>
                </a:rPr>
                <a:t>To: 10.0.0.101</a:t>
              </a:r>
              <a:endParaRPr lang="en-US" sz="1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58635" y="2971800"/>
            <a:ext cx="1965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Who has 10.0.0.101?</a:t>
            </a:r>
            <a:endParaRPr lang="en-US" sz="1600" b="1" dirty="0"/>
          </a:p>
        </p:txBody>
      </p:sp>
      <p:pic>
        <p:nvPicPr>
          <p:cNvPr id="16" name="Picture 2" descr="C:\Users\porto\AppData\Local\Microsoft\Windows\Temporary Internet Files\Content.IE5\BHCVJWNJ\MC9001871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93993" y="3310354"/>
            <a:ext cx="894886" cy="55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67000" y="3826921"/>
            <a:ext cx="2196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Me: 11:ea:4b:67:04:15?</a:t>
            </a:r>
            <a:endParaRPr lang="en-US" sz="1600" b="1" dirty="0"/>
          </a:p>
        </p:txBody>
      </p:sp>
      <p:pic>
        <p:nvPicPr>
          <p:cNvPr id="18" name="Picture 17" descr="Y:\Documents\clipart\collected_clipart\Ethernet_Switch_Hu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8" b="39548"/>
          <a:stretch/>
        </p:blipFill>
        <p:spPr bwMode="auto">
          <a:xfrm>
            <a:off x="5754243" y="5181600"/>
            <a:ext cx="1371600" cy="2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01273" y="5421861"/>
            <a:ext cx="107753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10.0.0.101</a:t>
            </a:r>
          </a:p>
          <a:p>
            <a:r>
              <a:rPr lang="en-US" sz="1600" b="1" dirty="0" smtClean="0"/>
              <a:t>10.0.0.102</a:t>
            </a:r>
          </a:p>
          <a:p>
            <a:r>
              <a:rPr lang="en-US" sz="1600" b="1" dirty="0" smtClean="0"/>
              <a:t>10.0.0.103</a:t>
            </a:r>
          </a:p>
          <a:p>
            <a:r>
              <a:rPr lang="en-US" sz="1600" b="1" dirty="0" smtClean="0"/>
              <a:t>10.0.0.104</a:t>
            </a:r>
            <a:endParaRPr lang="en-US" sz="1600" b="1" dirty="0"/>
          </a:p>
        </p:txBody>
      </p:sp>
      <p:pic>
        <p:nvPicPr>
          <p:cNvPr id="20" name="Picture 2" descr="C:\Users\porto\Documents\clipart\collected_clipart\honeyp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94" y="3527854"/>
            <a:ext cx="288441" cy="40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porto\Documents\clipart\collected_clipart\honeyp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27" y="5624571"/>
            <a:ext cx="288441" cy="40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porto\AppData\Local\Microsoft\Windows\Temporary Internet Files\Content.IE5\BHCVJWNJ\MC90043524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48" y="5269848"/>
            <a:ext cx="428817" cy="84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>
            <a:stCxn id="19" idx="1"/>
          </p:cNvCxnSpPr>
          <p:nvPr/>
        </p:nvCxnSpPr>
        <p:spPr>
          <a:xfrm flipH="1" flipV="1">
            <a:off x="4405165" y="5624571"/>
            <a:ext cx="1496108" cy="33589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Routing</a:t>
            </a:r>
          </a:p>
          <a:p>
            <a:r>
              <a:rPr lang="en-US" dirty="0" smtClean="0"/>
              <a:t>Protocol handling</a:t>
            </a:r>
            <a:endParaRPr lang="en-US" dirty="0"/>
          </a:p>
          <a:p>
            <a:r>
              <a:rPr lang="en-US" dirty="0" smtClean="0"/>
              <a:t>Deliver to service</a:t>
            </a:r>
            <a:endParaRPr lang="en-US" dirty="0"/>
          </a:p>
          <a:p>
            <a:r>
              <a:rPr lang="en-US" dirty="0" smtClean="0"/>
              <a:t>Make responses fit a “personality”</a:t>
            </a:r>
            <a:endParaRPr lang="en-US" dirty="0"/>
          </a:p>
          <a:p>
            <a:r>
              <a:rPr lang="en-US" dirty="0" smtClean="0"/>
              <a:t>Fake network architecture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828800"/>
            <a:ext cx="443345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Responses imitate the network stats of real </a:t>
            </a:r>
            <a:r>
              <a:rPr lang="en-US" dirty="0" err="1" smtClean="0"/>
              <a:t>Oses</a:t>
            </a:r>
            <a:endParaRPr lang="en-US" dirty="0" smtClean="0"/>
          </a:p>
          <a:p>
            <a:r>
              <a:rPr lang="en-US" dirty="0" smtClean="0"/>
              <a:t>Packet headers are modified before transmitted</a:t>
            </a:r>
          </a:p>
          <a:p>
            <a:pPr lvl="1"/>
            <a:r>
              <a:rPr lang="en-US" dirty="0" smtClean="0"/>
              <a:t>Generated fields imitate a “personality”</a:t>
            </a:r>
          </a:p>
          <a:p>
            <a:pPr lvl="2"/>
            <a:r>
              <a:rPr lang="en-US" dirty="0" smtClean="0"/>
              <a:t>TCP sequence no</a:t>
            </a:r>
          </a:p>
          <a:p>
            <a:pPr lvl="2"/>
            <a:r>
              <a:rPr lang="en-US" dirty="0" smtClean="0"/>
              <a:t>Timestamps</a:t>
            </a:r>
          </a:p>
          <a:p>
            <a:r>
              <a:rPr lang="en-US" dirty="0" smtClean="0"/>
              <a:t>Imitate behavior of closed ports</a:t>
            </a:r>
          </a:p>
          <a:p>
            <a:pPr lvl="2"/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6576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 descr="Y:\Documents\clipart\openclipart-2.0-full\clipart\BigRedSmile\BigRedSmile_A_screwdri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7943" y="1828800"/>
            <a:ext cx="771711" cy="8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7000" y="3124200"/>
            <a:ext cx="6103402" cy="31700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 smtClean="0"/>
              <a:t>Nmap</a:t>
            </a:r>
            <a:r>
              <a:rPr lang="en-US" sz="2000" b="1" dirty="0" smtClean="0"/>
              <a:t> example</a:t>
            </a:r>
          </a:p>
          <a:p>
            <a:r>
              <a:rPr lang="en-US" dirty="0" smtClean="0"/>
              <a:t>Fingerprint </a:t>
            </a:r>
            <a:r>
              <a:rPr lang="en-US" dirty="0"/>
              <a:t>IRIX 6.5.15m on SGI O2</a:t>
            </a:r>
          </a:p>
          <a:p>
            <a:r>
              <a:rPr lang="en-US" dirty="0" err="1"/>
              <a:t>TSeq</a:t>
            </a:r>
            <a:r>
              <a:rPr lang="en-US" dirty="0"/>
              <a:t>(Class=</a:t>
            </a:r>
            <a:r>
              <a:rPr lang="en-US" dirty="0" err="1"/>
              <a:t>TD%gcd</a:t>
            </a:r>
            <a:r>
              <a:rPr lang="en-US" dirty="0"/>
              <a:t>=&lt;104%SI=&lt;1AE%IPID=I%TS=2HZ)</a:t>
            </a:r>
          </a:p>
          <a:p>
            <a:r>
              <a:rPr lang="en-US" dirty="0"/>
              <a:t>T1(DF=N%W=EF2A%ACK=S++%Flags=</a:t>
            </a:r>
            <a:r>
              <a:rPr lang="en-US" dirty="0" err="1"/>
              <a:t>AS%Ops</a:t>
            </a:r>
            <a:r>
              <a:rPr lang="en-US" dirty="0"/>
              <a:t>=MNWNNTNNM)</a:t>
            </a:r>
          </a:p>
          <a:p>
            <a:r>
              <a:rPr lang="en-US" dirty="0"/>
              <a:t>T2(</a:t>
            </a:r>
            <a:r>
              <a:rPr lang="en-US" dirty="0" err="1"/>
              <a:t>Resp</a:t>
            </a:r>
            <a:r>
              <a:rPr lang="en-US" dirty="0"/>
              <a:t>=Y%DF=N%W=0%ACK=</a:t>
            </a:r>
            <a:r>
              <a:rPr lang="en-US" dirty="0" err="1"/>
              <a:t>S%Flags</a:t>
            </a:r>
            <a:r>
              <a:rPr lang="en-US" dirty="0"/>
              <a:t>=</a:t>
            </a:r>
            <a:r>
              <a:rPr lang="en-US" dirty="0" err="1"/>
              <a:t>AR%Ops</a:t>
            </a:r>
            <a:r>
              <a:rPr lang="en-US" dirty="0"/>
              <a:t>=)</a:t>
            </a:r>
          </a:p>
          <a:p>
            <a:r>
              <a:rPr lang="en-US" dirty="0"/>
              <a:t>T3(</a:t>
            </a:r>
            <a:r>
              <a:rPr lang="en-US" dirty="0" err="1"/>
              <a:t>Resp</a:t>
            </a:r>
            <a:r>
              <a:rPr lang="en-US" dirty="0"/>
              <a:t>=Y%DF=N%W=EF2A%ACK=</a:t>
            </a:r>
            <a:r>
              <a:rPr lang="en-US" dirty="0" err="1"/>
              <a:t>O%Flags</a:t>
            </a:r>
            <a:r>
              <a:rPr lang="en-US" dirty="0"/>
              <a:t>=</a:t>
            </a:r>
            <a:r>
              <a:rPr lang="en-US" dirty="0" err="1"/>
              <a:t>A%Ops</a:t>
            </a:r>
            <a:r>
              <a:rPr lang="en-US" dirty="0"/>
              <a:t>=NNT)</a:t>
            </a:r>
          </a:p>
          <a:p>
            <a:r>
              <a:rPr lang="en-US" dirty="0"/>
              <a:t>T4(DF=N%W=0%ACK=</a:t>
            </a:r>
            <a:r>
              <a:rPr lang="en-US" dirty="0" err="1"/>
              <a:t>O%Flags</a:t>
            </a:r>
            <a:r>
              <a:rPr lang="en-US" dirty="0"/>
              <a:t>=</a:t>
            </a:r>
            <a:r>
              <a:rPr lang="en-US" dirty="0" err="1"/>
              <a:t>R%Ops</a:t>
            </a:r>
            <a:r>
              <a:rPr lang="en-US" dirty="0"/>
              <a:t>=)</a:t>
            </a:r>
          </a:p>
          <a:p>
            <a:r>
              <a:rPr lang="en-US" dirty="0"/>
              <a:t>T5(DF=N%W=0%ACK=S++%Flags=</a:t>
            </a:r>
            <a:r>
              <a:rPr lang="en-US" dirty="0" err="1"/>
              <a:t>AR%Ops</a:t>
            </a:r>
            <a:r>
              <a:rPr lang="en-US" dirty="0"/>
              <a:t>=)</a:t>
            </a:r>
          </a:p>
          <a:p>
            <a:r>
              <a:rPr lang="en-US" dirty="0"/>
              <a:t>T6(DF=N%W=0%ACK=</a:t>
            </a:r>
            <a:r>
              <a:rPr lang="en-US" dirty="0" err="1"/>
              <a:t>O%Flags</a:t>
            </a:r>
            <a:r>
              <a:rPr lang="en-US" dirty="0"/>
              <a:t>=</a:t>
            </a:r>
            <a:r>
              <a:rPr lang="en-US" dirty="0" err="1"/>
              <a:t>R%Ops</a:t>
            </a:r>
            <a:r>
              <a:rPr lang="en-US" dirty="0"/>
              <a:t>=)</a:t>
            </a:r>
          </a:p>
          <a:p>
            <a:r>
              <a:rPr lang="en-US" dirty="0"/>
              <a:t>T7(DF=N%W=0%ACK=</a:t>
            </a:r>
            <a:r>
              <a:rPr lang="en-US" dirty="0" err="1"/>
              <a:t>S%Flags</a:t>
            </a:r>
            <a:r>
              <a:rPr lang="en-US" dirty="0"/>
              <a:t>=</a:t>
            </a:r>
            <a:r>
              <a:rPr lang="en-US" dirty="0" err="1"/>
              <a:t>AR%Ops</a:t>
            </a:r>
            <a:r>
              <a:rPr lang="en-US" dirty="0"/>
              <a:t>=)</a:t>
            </a:r>
          </a:p>
          <a:p>
            <a:r>
              <a:rPr lang="en-US" dirty="0"/>
              <a:t>PU(</a:t>
            </a:r>
            <a:r>
              <a:rPr lang="en-US" dirty="0" err="1"/>
              <a:t>Resp</a:t>
            </a:r>
            <a:r>
              <a:rPr lang="en-US" dirty="0"/>
              <a:t>=N)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752600"/>
            <a:ext cx="732123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route entry 10.0.0.1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route 10.0.0.1 link 10.0.0.0/24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route 10.0.0.1 add net 10.1.0.0/16 10.1.0.1 latency 55ms loss 0.1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route 10.0.0.1 add net 10.2.0.0/16 10.2.0.1 latency 20ms loss 0.1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route 10.1.0.1 link 10.1.0.0/24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route 10.2.0.1 link 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10.2.0.0/24</a:t>
            </a:r>
          </a:p>
          <a:p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create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routerone</a:t>
            </a:r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set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routerone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 personality "Cisco 7206 running IOS 11.1(24)"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set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routerone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 default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tcp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 action reset</a:t>
            </a:r>
          </a:p>
          <a:p>
            <a:r>
              <a:rPr lang="fr-FR" sz="1200" dirty="0" err="1">
                <a:latin typeface="Consolas" pitchFamily="49" charset="0"/>
                <a:cs typeface="Consolas" pitchFamily="49" charset="0"/>
              </a:rPr>
              <a:t>add</a:t>
            </a:r>
            <a:r>
              <a:rPr lang="fr-FR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1200" dirty="0" err="1">
                <a:latin typeface="Consolas" pitchFamily="49" charset="0"/>
                <a:cs typeface="Consolas" pitchFamily="49" charset="0"/>
              </a:rPr>
              <a:t>routerone</a:t>
            </a:r>
            <a:r>
              <a:rPr lang="fr-FR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1200" dirty="0" err="1">
                <a:latin typeface="Consolas" pitchFamily="49" charset="0"/>
                <a:cs typeface="Consolas" pitchFamily="49" charset="0"/>
              </a:rPr>
              <a:t>tcp</a:t>
            </a:r>
            <a:r>
              <a:rPr lang="fr-FR" sz="1200" dirty="0">
                <a:latin typeface="Consolas" pitchFamily="49" charset="0"/>
                <a:cs typeface="Consolas" pitchFamily="49" charset="0"/>
              </a:rPr>
              <a:t> port 23 "</a:t>
            </a:r>
            <a:r>
              <a:rPr lang="fr-FR" sz="1200" dirty="0" smtClean="0">
                <a:latin typeface="Consolas" pitchFamily="49" charset="0"/>
                <a:cs typeface="Consolas" pitchFamily="49" charset="0"/>
              </a:rPr>
              <a:t>scripts/router-telnet.pl </a:t>
            </a:r>
          </a:p>
          <a:p>
            <a:endParaRPr lang="fr-FR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create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netbsd</a:t>
            </a:r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set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netbsd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 personality "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NetBSD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 1.5.2 running on a Commodore Amiga (68040 processor)"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set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netbsd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 default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tcp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 action reset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add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netbsd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tcp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 port 22 proxy $ipsrc:22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add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netbsd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tcp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 port 80 "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scripts/web.sh“</a:t>
            </a:r>
          </a:p>
          <a:p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bind 10.0.0.1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routerone</a:t>
            </a:r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bind 10.1.0.2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netbsd</a:t>
            </a:r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bind 10.1.0.3 to fxp0</a:t>
            </a:r>
          </a:p>
        </p:txBody>
      </p:sp>
      <p:pic>
        <p:nvPicPr>
          <p:cNvPr id="31746" name="Picture 2" descr="http://cdn2.bigcommerce.com/server2800/e6aa3/products/1393/images/22282/cisco-logo-medium__73785.1353647877.1280.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gd.tuwien.ac.at/.vhost/www.netbsd.org/htdocs/images/NetBS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10" y="4495800"/>
            <a:ext cx="59659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Tcpdump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Service scripts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4611377"/>
              </p:ext>
            </p:extLst>
          </p:nvPr>
        </p:nvGraphicFramePr>
        <p:xfrm>
          <a:off x="1524000" y="1651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Automatically fingerprinting intruders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High-interaction advertised honeypots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Too many </a:t>
            </a:r>
            <a:r>
              <a:rPr lang="en-US" dirty="0" smtClean="0"/>
              <a:t>vulnerabilities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New (worm) </a:t>
            </a:r>
            <a:r>
              <a:rPr lang="en-US" dirty="0" smtClean="0"/>
              <a:t>attacks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Human intervention too </a:t>
            </a:r>
            <a:r>
              <a:rPr lang="en-US" dirty="0" smtClean="0"/>
              <a:t>slow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Current solutions are problematic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Time consuming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Inaccurate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CS-695 Host Forensics</a:t>
            </a: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96F7-2949-4778-BC67-EAB8470DAB28}" type="slidenum">
              <a:rPr lang="en-GB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r>
              <a:rPr lang="en-US" dirty="0" smtClean="0"/>
              <a:t>We Are Slower than Ever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GB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CS-695 Host Forensics</a:t>
            </a:r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81EC-CDD8-42EF-BF39-40E9E9CF8C28}" type="slidenum">
              <a:rPr lang="en-GB"/>
              <a:pPr/>
              <a:t>39</a:t>
            </a:fld>
            <a:endParaRPr lang="en-GB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71007"/>
            <a:ext cx="3179762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95032"/>
            <a:ext cx="3179762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grpSp>
        <p:nvGrpSpPr>
          <p:cNvPr id="41992" name="Group 8"/>
          <p:cNvGrpSpPr>
            <a:grpSpLocks/>
          </p:cNvGrpSpPr>
          <p:nvPr/>
        </p:nvGrpSpPr>
        <p:grpSpPr bwMode="auto">
          <a:xfrm>
            <a:off x="3470275" y="2071007"/>
            <a:ext cx="5391150" cy="1628775"/>
            <a:chOff x="2314" y="645"/>
            <a:chExt cx="3744" cy="1131"/>
          </a:xfrm>
        </p:grpSpPr>
        <p:pic>
          <p:nvPicPr>
            <p:cNvPr id="4199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" y="645"/>
              <a:ext cx="2256" cy="1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41994" name="Text Box 10"/>
            <p:cNvSpPr txBox="1">
              <a:spLocks noChangeArrowheads="1"/>
            </p:cNvSpPr>
            <p:nvPr/>
          </p:nvSpPr>
          <p:spPr bwMode="auto">
            <a:xfrm>
              <a:off x="2314" y="831"/>
              <a:ext cx="1560" cy="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945" tIns="41473" rIns="82945" bIns="41473">
              <a:spAutoFit/>
            </a:bodyPr>
            <a:lstStyle>
              <a:lvl1pPr defTabSz="1031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14338" defTabSz="1031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28675" defTabSz="1031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44600" defTabSz="1031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58938" defTabSz="1031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16138" defTabSz="1031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73338" defTabSz="1031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30538" defTabSz="1031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87738" defTabSz="1031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3000"/>
                </a:lnSpc>
                <a:spcBef>
                  <a:spcPts val="388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500">
                  <a:solidFill>
                    <a:schemeClr val="accent2"/>
                  </a:solidFill>
                  <a:latin typeface="Comic Sans MS" pitchFamily="66" charset="0"/>
                </a:rPr>
                <a:t>July 19, 2001 </a:t>
              </a:r>
              <a:br>
                <a:rPr lang="en-GB" sz="1500">
                  <a:solidFill>
                    <a:schemeClr val="accent2"/>
                  </a:solidFill>
                  <a:latin typeface="Comic Sans MS" pitchFamily="66" charset="0"/>
                </a:rPr>
              </a:br>
              <a:r>
                <a:rPr lang="en-GB" sz="1500">
                  <a:solidFill>
                    <a:schemeClr val="accent2"/>
                  </a:solidFill>
                  <a:latin typeface="Comic Sans MS" pitchFamily="66" charset="0"/>
                </a:rPr>
                <a:t>spread of 	</a:t>
              </a:r>
              <a:r>
                <a:rPr lang="en-GB" sz="1500" b="1">
                  <a:solidFill>
                    <a:schemeClr val="accent2"/>
                  </a:solidFill>
                  <a:latin typeface="Comic Sans MS" pitchFamily="66" charset="0"/>
                </a:rPr>
                <a:t>CODE RED</a:t>
              </a:r>
              <a:r>
                <a:rPr lang="en-GB" sz="1500">
                  <a:solidFill>
                    <a:schemeClr val="accent2"/>
                  </a:solidFill>
                  <a:latin typeface="Comic Sans MS" pitchFamily="66" charset="0"/>
                </a:rPr>
                <a:t>	</a:t>
              </a:r>
              <a:br>
                <a:rPr lang="en-GB" sz="1500">
                  <a:solidFill>
                    <a:schemeClr val="accent2"/>
                  </a:solidFill>
                  <a:latin typeface="Comic Sans MS" pitchFamily="66" charset="0"/>
                </a:rPr>
              </a:br>
              <a:r>
                <a:rPr lang="en-GB" sz="1500">
                  <a:solidFill>
                    <a:schemeClr val="accent2"/>
                  </a:solidFill>
                  <a:latin typeface="Comic Sans MS" pitchFamily="66" charset="0"/>
                </a:rPr>
                <a:t>in </a:t>
              </a:r>
              <a:r>
                <a:rPr lang="en-GB" sz="1500" b="1">
                  <a:solidFill>
                    <a:schemeClr val="accent2"/>
                  </a:solidFill>
                  <a:latin typeface="Comic Sans MS" pitchFamily="66" charset="0"/>
                </a:rPr>
                <a:t>24 hours!</a:t>
              </a:r>
              <a:r>
                <a:rPr lang="en-GB" sz="1500">
                  <a:solidFill>
                    <a:schemeClr val="accent2"/>
                  </a:solidFill>
                  <a:latin typeface="Comic Sans MS" pitchFamily="66" charset="0"/>
                </a:rPr>
                <a:t> 			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n-US" sz="22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>
              <a:off x="2784" y="1373"/>
              <a:ext cx="52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6" name="Group 12"/>
          <p:cNvGrpSpPr>
            <a:grpSpLocks/>
          </p:cNvGrpSpPr>
          <p:nvPr/>
        </p:nvGrpSpPr>
        <p:grpSpPr bwMode="auto">
          <a:xfrm>
            <a:off x="3527425" y="3791857"/>
            <a:ext cx="5334000" cy="1646238"/>
            <a:chOff x="2354" y="1840"/>
            <a:chExt cx="3704" cy="1143"/>
          </a:xfrm>
        </p:grpSpPr>
        <p:pic>
          <p:nvPicPr>
            <p:cNvPr id="41997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" y="1840"/>
              <a:ext cx="2254" cy="1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41998" name="Text Box 14"/>
            <p:cNvSpPr txBox="1">
              <a:spLocks noChangeArrowheads="1"/>
            </p:cNvSpPr>
            <p:nvPr/>
          </p:nvSpPr>
          <p:spPr bwMode="auto">
            <a:xfrm>
              <a:off x="2354" y="2071"/>
              <a:ext cx="1560" cy="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945" tIns="41473" rIns="82945" bIns="41473">
              <a:spAutoFit/>
            </a:bodyPr>
            <a:lstStyle>
              <a:lvl1pPr defTabSz="1031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14338" defTabSz="1031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28675" defTabSz="1031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44600" defTabSz="1031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58938" defTabSz="1031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16138" defTabSz="1031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73338" defTabSz="1031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30538" defTabSz="1031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87738" defTabSz="1031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3000"/>
                </a:lnSpc>
                <a:spcBef>
                  <a:spcPts val="388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500">
                  <a:solidFill>
                    <a:schemeClr val="accent2"/>
                  </a:solidFill>
                  <a:latin typeface="Comic Sans MS" pitchFamily="66" charset="0"/>
                </a:rPr>
                <a:t>Jan 29, 2003</a:t>
              </a:r>
              <a:br>
                <a:rPr lang="en-GB" sz="1500">
                  <a:solidFill>
                    <a:schemeClr val="accent2"/>
                  </a:solidFill>
                  <a:latin typeface="Comic Sans MS" pitchFamily="66" charset="0"/>
                </a:rPr>
              </a:br>
              <a:r>
                <a:rPr lang="en-GB" sz="1500">
                  <a:solidFill>
                    <a:schemeClr val="accent2"/>
                  </a:solidFill>
                  <a:latin typeface="Comic Sans MS" pitchFamily="66" charset="0"/>
                </a:rPr>
                <a:t>spread of 	</a:t>
              </a:r>
              <a:r>
                <a:rPr lang="en-GB" sz="1500" b="1">
                  <a:solidFill>
                    <a:schemeClr val="accent2"/>
                  </a:solidFill>
                  <a:latin typeface="Comic Sans MS" pitchFamily="66" charset="0"/>
                </a:rPr>
                <a:t>SLAMMER</a:t>
              </a:r>
              <a:r>
                <a:rPr lang="en-GB" sz="1500">
                  <a:solidFill>
                    <a:schemeClr val="accent2"/>
                  </a:solidFill>
                  <a:latin typeface="Comic Sans MS" pitchFamily="66" charset="0"/>
                </a:rPr>
                <a:t>	</a:t>
              </a:r>
              <a:br>
                <a:rPr lang="en-GB" sz="1500">
                  <a:solidFill>
                    <a:schemeClr val="accent2"/>
                  </a:solidFill>
                  <a:latin typeface="Comic Sans MS" pitchFamily="66" charset="0"/>
                </a:rPr>
              </a:br>
              <a:r>
                <a:rPr lang="en-GB" sz="1500">
                  <a:solidFill>
                    <a:schemeClr val="accent2"/>
                  </a:solidFill>
                  <a:latin typeface="Comic Sans MS" pitchFamily="66" charset="0"/>
                </a:rPr>
                <a:t>in </a:t>
              </a:r>
              <a:r>
                <a:rPr lang="en-GB" sz="1500" b="1">
                  <a:solidFill>
                    <a:schemeClr val="accent2"/>
                  </a:solidFill>
                  <a:latin typeface="Comic Sans MS" pitchFamily="66" charset="0"/>
                </a:rPr>
                <a:t>30 minutes!</a:t>
              </a:r>
              <a:r>
                <a:rPr lang="en-GB" sz="1500">
                  <a:solidFill>
                    <a:schemeClr val="accent2"/>
                  </a:solidFill>
                  <a:latin typeface="Comic Sans MS" pitchFamily="66" charset="0"/>
                </a:rPr>
                <a:t> 			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n-US" sz="22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41999" name="Line 15"/>
            <p:cNvSpPr>
              <a:spLocks noChangeShapeType="1"/>
            </p:cNvSpPr>
            <p:nvPr/>
          </p:nvSpPr>
          <p:spPr bwMode="auto">
            <a:xfrm>
              <a:off x="2784" y="2621"/>
              <a:ext cx="52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4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uter-dark-user-back-cropped-proto-custom_2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62" y="2971800"/>
            <a:ext cx="510624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are trying to answer</a:t>
            </a:r>
          </a:p>
          <a:p>
            <a:pPr lvl="1"/>
            <a:r>
              <a:rPr lang="en-US" dirty="0" smtClean="0"/>
              <a:t>IF</a:t>
            </a:r>
            <a:endParaRPr lang="en-US" dirty="0"/>
          </a:p>
          <a:p>
            <a:pPr lvl="1"/>
            <a:r>
              <a:rPr lang="en-US" dirty="0"/>
              <a:t>WHO</a:t>
            </a:r>
          </a:p>
          <a:p>
            <a:pPr lvl="1"/>
            <a:r>
              <a:rPr lang="en-US" dirty="0"/>
              <a:t>WHAT</a:t>
            </a:r>
          </a:p>
          <a:p>
            <a:pPr lvl="1"/>
            <a:r>
              <a:rPr lang="en-US" dirty="0"/>
              <a:t>HOW</a:t>
            </a:r>
          </a:p>
          <a:p>
            <a:pPr lvl="1"/>
            <a:r>
              <a:rPr lang="en-US" dirty="0"/>
              <a:t>WHEN</a:t>
            </a:r>
          </a:p>
          <a:p>
            <a:pPr lvl="1"/>
            <a:r>
              <a:rPr lang="en-US" dirty="0"/>
              <a:t>WHY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43963" y="2057400"/>
            <a:ext cx="5106244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How do users/attackers operate?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 is Faster than Ever</a:t>
            </a:r>
            <a:endParaRPr lang="en-US" dirty="0"/>
          </a:p>
        </p:txBody>
      </p:sp>
      <p:pic>
        <p:nvPicPr>
          <p:cNvPr id="11266" name="Picture 2" descr="http://www.inetdevgrp.org/19980421/xe-lspe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53721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dirty="0" smtClean="0"/>
              <a:t>(Most) Honeypots</a:t>
            </a:r>
            <a:endParaRPr lang="en-US" dirty="0"/>
          </a:p>
        </p:txBody>
      </p:sp>
      <p:sp>
        <p:nvSpPr>
          <p:cNvPr id="75782" name="Rectangle 6"/>
          <p:cNvSpPr>
            <a:spLocks noGrp="1" noRot="1" noChangeArrowheads="1"/>
          </p:cNvSpPr>
          <p:nvPr>
            <p:ph sz="half" idx="1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2800"/>
              <a:t>Passive</a:t>
            </a:r>
          </a:p>
          <a:p>
            <a:r>
              <a:rPr lang="en-GB" sz="2800"/>
              <a:t>Good for IP scanning based attacks</a:t>
            </a:r>
          </a:p>
          <a:p>
            <a:r>
              <a:rPr lang="en-GB" sz="2800"/>
              <a:t>Insufficient for network specific malware today</a:t>
            </a:r>
          </a:p>
          <a:p>
            <a:r>
              <a:rPr lang="en-GB" sz="2800"/>
              <a:t>How about future hit-list worms?</a:t>
            </a:r>
          </a:p>
          <a:p>
            <a:endParaRPr lang="en-US" sz="280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CS-695 Host Forensics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C158-7054-4004-8270-AF4B81A0191A}" type="slidenum">
              <a:rPr lang="en-GB"/>
              <a:pPr/>
              <a:t>41</a:t>
            </a:fld>
            <a:endParaRPr lang="en-GB"/>
          </a:p>
        </p:txBody>
      </p:sp>
      <p:pic>
        <p:nvPicPr>
          <p:cNvPr id="75780" name="Picture 4" descr="halton_in_circle01_ma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31416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3" name="Picture 7" descr="boy_fish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8" descr="erdosRenyiExampl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3276600" cy="30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5" name="Picture 9" descr="1096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4225"/>
            <a:ext cx="4419600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07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New Type of Honeypot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Advertise our presence</a:t>
            </a:r>
          </a:p>
          <a:p>
            <a:pPr lvl="1"/>
            <a:r>
              <a:rPr lang="en-US" dirty="0" smtClean="0"/>
              <a:t>Attract attackers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Accurate alerts</a:t>
            </a:r>
          </a:p>
          <a:p>
            <a:pPr lvl="1"/>
            <a:r>
              <a:rPr lang="en-US" dirty="0" smtClean="0"/>
              <a:t>We can ignore non-attack data</a:t>
            </a:r>
            <a:endParaRPr lang="en-US" dirty="0"/>
          </a:p>
        </p:txBody>
      </p:sp>
      <p:pic>
        <p:nvPicPr>
          <p:cNvPr id="26627" name="Picture 3" descr="C:\Users\porto\AppData\Local\Microsoft\Windows\Temporary Internet Files\Content.IE5\3I6EI9IA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786" y="1981200"/>
            <a:ext cx="1417625" cy="131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Users\porto\AppData\Local\Microsoft\Windows\Temporary Internet Files\Content.IE5\BHCVJWNJ\MC9003897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0"/>
            <a:ext cx="1815998" cy="17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Argos Emulator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Goal: create an automated response system for previously unknown self-propagating attacks that</a:t>
            </a:r>
          </a:p>
          <a:p>
            <a:pPr lvl="1"/>
            <a:r>
              <a:rPr lang="en-US" b="1" dirty="0" smtClean="0"/>
              <a:t>reliably detects attacks with no (or very few) false positives</a:t>
            </a:r>
          </a:p>
          <a:p>
            <a:pPr lvl="1"/>
            <a:r>
              <a:rPr lang="en-US" b="1" dirty="0" smtClean="0"/>
              <a:t>generates reliable signatures</a:t>
            </a:r>
          </a:p>
          <a:p>
            <a:r>
              <a:rPr lang="en-GB" dirty="0"/>
              <a:t>P</a:t>
            </a:r>
            <a:r>
              <a:rPr lang="en-GB" dirty="0" smtClean="0"/>
              <a:t>rotect an entire OS (kernel and applications)</a:t>
            </a:r>
          </a:p>
          <a:p>
            <a:r>
              <a:rPr lang="en-GB" dirty="0" smtClean="0"/>
              <a:t>Capture a wide-range of memory corruption exploits</a:t>
            </a:r>
          </a:p>
          <a:p>
            <a:r>
              <a:rPr lang="en-US" dirty="0" smtClean="0"/>
              <a:t>Intercept attacker’s code to inject our own forensics code</a:t>
            </a:r>
          </a:p>
          <a:p>
            <a:r>
              <a:rPr lang="en-US" dirty="0" smtClean="0"/>
              <a:t>Signatures are automatically refined and distributed</a:t>
            </a:r>
          </a:p>
          <a:p>
            <a:r>
              <a:rPr lang="en-US" dirty="0" smtClean="0"/>
              <a:t>Designed for “advertised </a:t>
            </a:r>
            <a:r>
              <a:rPr lang="en-US" dirty="0" err="1" smtClean="0"/>
              <a:t>honeypots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Performance is not critical for its adoption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C0D2-9511-4F42-9A4A-D623818CFA66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6101" y="130010"/>
            <a:ext cx="1737895" cy="102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4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Kind of Bugs are We Protecting</a:t>
            </a:r>
            <a:endParaRPr lang="en-US" dirty="0"/>
          </a:p>
        </p:txBody>
      </p:sp>
      <p:sp>
        <p:nvSpPr>
          <p:cNvPr id="112" name="Content Placeholder 1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stack buffer overflow</a:t>
            </a:r>
            <a:endParaRPr lang="en-US" dirty="0"/>
          </a:p>
        </p:txBody>
      </p:sp>
      <p:sp>
        <p:nvSpPr>
          <p:cNvPr id="1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584D-9D51-CE4D-A122-2FF9AD795D21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7326313" y="5132388"/>
            <a:ext cx="1452562" cy="3460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algn="ctr" defTabSz="828675" eaLnBrk="0" hangingPunct="0"/>
            <a:r>
              <a:rPr lang="en-US" sz="2500" b="1" dirty="0" smtClean="0">
                <a:latin typeface="Arial" pitchFamily="1" charset="0"/>
              </a:rPr>
              <a:t>C</a:t>
            </a:r>
            <a:endParaRPr lang="en-US" sz="2500" b="1" dirty="0">
              <a:latin typeface="Arial" pitchFamily="1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 rot="16200000">
            <a:off x="4995069" y="3229769"/>
            <a:ext cx="23336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ctr" defTabSz="828675" eaLnBrk="0" hangingPunct="0"/>
            <a:r>
              <a:rPr lang="en-US" sz="2200" dirty="0">
                <a:solidFill>
                  <a:srgbClr val="FF0000"/>
                </a:solidFill>
                <a:latin typeface="Arial" pitchFamily="1" charset="0"/>
              </a:rPr>
              <a:t>frame for </a:t>
            </a:r>
            <a:r>
              <a:rPr lang="en-US" sz="2200" dirty="0" err="1">
                <a:solidFill>
                  <a:srgbClr val="FF0000"/>
                </a:solidFill>
                <a:latin typeface="Arial" pitchFamily="1" charset="0"/>
              </a:rPr>
              <a:t>my_bug</a:t>
            </a:r>
            <a:endParaRPr lang="en-US" sz="2200" dirty="0">
              <a:solidFill>
                <a:srgbClr val="FF0000"/>
              </a:solidFill>
              <a:latin typeface="Arial" pitchFamily="1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7326313" y="3390900"/>
            <a:ext cx="1452562" cy="3460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7326313" y="3736975"/>
            <a:ext cx="1452562" cy="3460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7326313" y="4083050"/>
            <a:ext cx="1452562" cy="3460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7326313" y="4429125"/>
            <a:ext cx="1452562" cy="34448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6883400" y="4460875"/>
            <a:ext cx="5127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996</a:t>
            </a: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6883400" y="4083050"/>
            <a:ext cx="51276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997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6883400" y="3749675"/>
            <a:ext cx="5127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998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6883400" y="3390900"/>
            <a:ext cx="5127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999</a:t>
            </a: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7046913" y="4460875"/>
            <a:ext cx="168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7326313" y="1668463"/>
            <a:ext cx="1452562" cy="34448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algn="ctr" defTabSz="828675" eaLnBrk="0" hangingPunct="0"/>
            <a:r>
              <a:rPr lang="en-US" sz="1600">
                <a:latin typeface="Arial" pitchFamily="1" charset="0"/>
              </a:rPr>
              <a:t>old PC</a:t>
            </a:r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6773863" y="1668463"/>
            <a:ext cx="62706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1004</a:t>
            </a:r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7378700" y="6051550"/>
            <a:ext cx="166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394" name="Rectangle 18"/>
          <p:cNvSpPr>
            <a:spLocks noChangeArrowheads="1"/>
          </p:cNvSpPr>
          <p:nvPr/>
        </p:nvSpPr>
        <p:spPr bwMode="auto">
          <a:xfrm>
            <a:off x="7326313" y="5499100"/>
            <a:ext cx="1452562" cy="3444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6883400" y="5530850"/>
            <a:ext cx="5127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993</a:t>
            </a:r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7053263" y="5530850"/>
            <a:ext cx="166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636000" y="6121400"/>
            <a:ext cx="285750" cy="552450"/>
            <a:chOff x="5095" y="3101"/>
            <a:chExt cx="192" cy="528"/>
          </a:xfrm>
        </p:grpSpPr>
        <p:sp>
          <p:nvSpPr>
            <p:cNvPr id="101398" name="Line 22"/>
            <p:cNvSpPr>
              <a:spLocks noChangeShapeType="1"/>
            </p:cNvSpPr>
            <p:nvPr/>
          </p:nvSpPr>
          <p:spPr bwMode="auto">
            <a:xfrm>
              <a:off x="5191" y="310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9" name="Line 23"/>
            <p:cNvSpPr>
              <a:spLocks noChangeShapeType="1"/>
            </p:cNvSpPr>
            <p:nvPr/>
          </p:nvSpPr>
          <p:spPr bwMode="auto">
            <a:xfrm flipH="1">
              <a:off x="5095" y="3293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0" name="Line 24"/>
            <p:cNvSpPr>
              <a:spLocks noChangeShapeType="1"/>
            </p:cNvSpPr>
            <p:nvPr/>
          </p:nvSpPr>
          <p:spPr bwMode="auto">
            <a:xfrm>
              <a:off x="5095" y="3341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1" name="Line 25"/>
            <p:cNvSpPr>
              <a:spLocks noChangeShapeType="1"/>
            </p:cNvSpPr>
            <p:nvPr/>
          </p:nvSpPr>
          <p:spPr bwMode="auto">
            <a:xfrm flipH="1">
              <a:off x="5191" y="338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2" name="Line 26"/>
            <p:cNvSpPr>
              <a:spLocks noChangeShapeType="1"/>
            </p:cNvSpPr>
            <p:nvPr/>
          </p:nvSpPr>
          <p:spPr bwMode="auto">
            <a:xfrm>
              <a:off x="5191" y="348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3" name="Line 27"/>
            <p:cNvSpPr>
              <a:spLocks noChangeShapeType="1"/>
            </p:cNvSpPr>
            <p:nvPr/>
          </p:nvSpPr>
          <p:spPr bwMode="auto">
            <a:xfrm>
              <a:off x="5191" y="3437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7183438" y="6121400"/>
            <a:ext cx="287337" cy="552450"/>
            <a:chOff x="5095" y="3101"/>
            <a:chExt cx="192" cy="528"/>
          </a:xfrm>
        </p:grpSpPr>
        <p:sp>
          <p:nvSpPr>
            <p:cNvPr id="101405" name="Line 29"/>
            <p:cNvSpPr>
              <a:spLocks noChangeShapeType="1"/>
            </p:cNvSpPr>
            <p:nvPr/>
          </p:nvSpPr>
          <p:spPr bwMode="auto">
            <a:xfrm>
              <a:off x="5191" y="310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6" name="Line 30"/>
            <p:cNvSpPr>
              <a:spLocks noChangeShapeType="1"/>
            </p:cNvSpPr>
            <p:nvPr/>
          </p:nvSpPr>
          <p:spPr bwMode="auto">
            <a:xfrm flipH="1">
              <a:off x="5095" y="3293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7" name="Line 31"/>
            <p:cNvSpPr>
              <a:spLocks noChangeShapeType="1"/>
            </p:cNvSpPr>
            <p:nvPr/>
          </p:nvSpPr>
          <p:spPr bwMode="auto">
            <a:xfrm>
              <a:off x="5095" y="3341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8" name="Line 32"/>
            <p:cNvSpPr>
              <a:spLocks noChangeShapeType="1"/>
            </p:cNvSpPr>
            <p:nvPr/>
          </p:nvSpPr>
          <p:spPr bwMode="auto">
            <a:xfrm flipH="1">
              <a:off x="5191" y="338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9" name="Line 33"/>
            <p:cNvSpPr>
              <a:spLocks noChangeShapeType="1"/>
            </p:cNvSpPr>
            <p:nvPr/>
          </p:nvSpPr>
          <p:spPr bwMode="auto">
            <a:xfrm>
              <a:off x="5191" y="348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10" name="Line 34"/>
            <p:cNvSpPr>
              <a:spLocks noChangeShapeType="1"/>
            </p:cNvSpPr>
            <p:nvPr/>
          </p:nvSpPr>
          <p:spPr bwMode="auto">
            <a:xfrm>
              <a:off x="5191" y="3437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411" name="Text Box 35"/>
          <p:cNvSpPr txBox="1">
            <a:spLocks noChangeArrowheads="1"/>
          </p:cNvSpPr>
          <p:nvPr/>
        </p:nvSpPr>
        <p:spPr bwMode="auto">
          <a:xfrm>
            <a:off x="7035800" y="5600700"/>
            <a:ext cx="166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12" name="Text Box 36"/>
          <p:cNvSpPr txBox="1">
            <a:spLocks noChangeArrowheads="1"/>
          </p:cNvSpPr>
          <p:nvPr/>
        </p:nvSpPr>
        <p:spPr bwMode="auto">
          <a:xfrm>
            <a:off x="8072438" y="3355975"/>
            <a:ext cx="16668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13" name="Rectangle 37"/>
          <p:cNvSpPr>
            <a:spLocks noChangeArrowheads="1"/>
          </p:cNvSpPr>
          <p:nvPr/>
        </p:nvSpPr>
        <p:spPr bwMode="auto">
          <a:xfrm>
            <a:off x="7326313" y="4786313"/>
            <a:ext cx="1452562" cy="3460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14" name="Text Box 38"/>
          <p:cNvSpPr txBox="1">
            <a:spLocks noChangeArrowheads="1"/>
          </p:cNvSpPr>
          <p:nvPr/>
        </p:nvSpPr>
        <p:spPr bwMode="auto">
          <a:xfrm>
            <a:off x="6883400" y="4819650"/>
            <a:ext cx="5127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995</a:t>
            </a:r>
          </a:p>
        </p:txBody>
      </p:sp>
      <p:sp>
        <p:nvSpPr>
          <p:cNvPr id="101415" name="Text Box 39"/>
          <p:cNvSpPr txBox="1">
            <a:spLocks noChangeArrowheads="1"/>
          </p:cNvSpPr>
          <p:nvPr/>
        </p:nvSpPr>
        <p:spPr bwMode="auto">
          <a:xfrm>
            <a:off x="7053263" y="4819650"/>
            <a:ext cx="166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16" name="Text Box 40"/>
          <p:cNvSpPr txBox="1">
            <a:spLocks noChangeArrowheads="1"/>
          </p:cNvSpPr>
          <p:nvPr/>
        </p:nvSpPr>
        <p:spPr bwMode="auto">
          <a:xfrm>
            <a:off x="6883400" y="5165725"/>
            <a:ext cx="5127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994</a:t>
            </a:r>
          </a:p>
        </p:txBody>
      </p:sp>
      <p:sp>
        <p:nvSpPr>
          <p:cNvPr id="101417" name="Text Box 41"/>
          <p:cNvSpPr txBox="1">
            <a:spLocks noChangeArrowheads="1"/>
          </p:cNvSpPr>
          <p:nvPr/>
        </p:nvSpPr>
        <p:spPr bwMode="auto">
          <a:xfrm>
            <a:off x="7046913" y="5165725"/>
            <a:ext cx="168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18" name="Rectangle 42"/>
          <p:cNvSpPr>
            <a:spLocks noChangeArrowheads="1"/>
          </p:cNvSpPr>
          <p:nvPr/>
        </p:nvSpPr>
        <p:spPr bwMode="auto">
          <a:xfrm>
            <a:off x="7383463" y="1423988"/>
            <a:ext cx="166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8640763" y="1147763"/>
            <a:ext cx="285750" cy="552450"/>
            <a:chOff x="5095" y="3101"/>
            <a:chExt cx="192" cy="528"/>
          </a:xfrm>
        </p:grpSpPr>
        <p:sp>
          <p:nvSpPr>
            <p:cNvPr id="101420" name="Line 44"/>
            <p:cNvSpPr>
              <a:spLocks noChangeShapeType="1"/>
            </p:cNvSpPr>
            <p:nvPr/>
          </p:nvSpPr>
          <p:spPr bwMode="auto">
            <a:xfrm>
              <a:off x="5191" y="310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21" name="Line 45"/>
            <p:cNvSpPr>
              <a:spLocks noChangeShapeType="1"/>
            </p:cNvSpPr>
            <p:nvPr/>
          </p:nvSpPr>
          <p:spPr bwMode="auto">
            <a:xfrm flipH="1">
              <a:off x="5095" y="3293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22" name="Line 46"/>
            <p:cNvSpPr>
              <a:spLocks noChangeShapeType="1"/>
            </p:cNvSpPr>
            <p:nvPr/>
          </p:nvSpPr>
          <p:spPr bwMode="auto">
            <a:xfrm>
              <a:off x="5095" y="3341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23" name="Line 47"/>
            <p:cNvSpPr>
              <a:spLocks noChangeShapeType="1"/>
            </p:cNvSpPr>
            <p:nvPr/>
          </p:nvSpPr>
          <p:spPr bwMode="auto">
            <a:xfrm flipH="1">
              <a:off x="5191" y="338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24" name="Line 48"/>
            <p:cNvSpPr>
              <a:spLocks noChangeShapeType="1"/>
            </p:cNvSpPr>
            <p:nvPr/>
          </p:nvSpPr>
          <p:spPr bwMode="auto">
            <a:xfrm>
              <a:off x="5191" y="348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25" name="Line 49"/>
            <p:cNvSpPr>
              <a:spLocks noChangeShapeType="1"/>
            </p:cNvSpPr>
            <p:nvPr/>
          </p:nvSpPr>
          <p:spPr bwMode="auto">
            <a:xfrm>
              <a:off x="5191" y="3437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7188200" y="1147763"/>
            <a:ext cx="287338" cy="552450"/>
            <a:chOff x="5095" y="3101"/>
            <a:chExt cx="192" cy="528"/>
          </a:xfrm>
        </p:grpSpPr>
        <p:sp>
          <p:nvSpPr>
            <p:cNvPr id="101427" name="Line 51"/>
            <p:cNvSpPr>
              <a:spLocks noChangeShapeType="1"/>
            </p:cNvSpPr>
            <p:nvPr/>
          </p:nvSpPr>
          <p:spPr bwMode="auto">
            <a:xfrm>
              <a:off x="5191" y="310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28" name="Line 52"/>
            <p:cNvSpPr>
              <a:spLocks noChangeShapeType="1"/>
            </p:cNvSpPr>
            <p:nvPr/>
          </p:nvSpPr>
          <p:spPr bwMode="auto">
            <a:xfrm flipH="1">
              <a:off x="5095" y="3293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29" name="Line 53"/>
            <p:cNvSpPr>
              <a:spLocks noChangeShapeType="1"/>
            </p:cNvSpPr>
            <p:nvPr/>
          </p:nvSpPr>
          <p:spPr bwMode="auto">
            <a:xfrm>
              <a:off x="5095" y="3341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30" name="Line 54"/>
            <p:cNvSpPr>
              <a:spLocks noChangeShapeType="1"/>
            </p:cNvSpPr>
            <p:nvPr/>
          </p:nvSpPr>
          <p:spPr bwMode="auto">
            <a:xfrm flipH="1">
              <a:off x="5191" y="338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31" name="Line 55"/>
            <p:cNvSpPr>
              <a:spLocks noChangeShapeType="1"/>
            </p:cNvSpPr>
            <p:nvPr/>
          </p:nvSpPr>
          <p:spPr bwMode="auto">
            <a:xfrm>
              <a:off x="5191" y="348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32" name="Line 56"/>
            <p:cNvSpPr>
              <a:spLocks noChangeShapeType="1"/>
            </p:cNvSpPr>
            <p:nvPr/>
          </p:nvSpPr>
          <p:spPr bwMode="auto">
            <a:xfrm>
              <a:off x="5191" y="3437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433" name="Text Box 57"/>
          <p:cNvSpPr txBox="1">
            <a:spLocks noChangeArrowheads="1"/>
          </p:cNvSpPr>
          <p:nvPr/>
        </p:nvSpPr>
        <p:spPr bwMode="auto">
          <a:xfrm>
            <a:off x="8018463" y="1714500"/>
            <a:ext cx="16668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34" name="Text Box 58"/>
          <p:cNvSpPr txBox="1">
            <a:spLocks noChangeArrowheads="1"/>
          </p:cNvSpPr>
          <p:nvPr/>
        </p:nvSpPr>
        <p:spPr bwMode="auto">
          <a:xfrm>
            <a:off x="8029575" y="3436938"/>
            <a:ext cx="166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35" name="Text Box 59"/>
          <p:cNvSpPr txBox="1">
            <a:spLocks noChangeArrowheads="1"/>
          </p:cNvSpPr>
          <p:nvPr/>
        </p:nvSpPr>
        <p:spPr bwMode="auto">
          <a:xfrm>
            <a:off x="7994650" y="3783013"/>
            <a:ext cx="166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36" name="Text Box 60"/>
          <p:cNvSpPr txBox="1">
            <a:spLocks noChangeArrowheads="1"/>
          </p:cNvSpPr>
          <p:nvPr/>
        </p:nvSpPr>
        <p:spPr bwMode="auto">
          <a:xfrm>
            <a:off x="7994650" y="4129088"/>
            <a:ext cx="166688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37" name="Rectangle 61"/>
          <p:cNvSpPr>
            <a:spLocks noChangeArrowheads="1"/>
          </p:cNvSpPr>
          <p:nvPr/>
        </p:nvSpPr>
        <p:spPr bwMode="auto">
          <a:xfrm>
            <a:off x="7326313" y="5824538"/>
            <a:ext cx="1452562" cy="3444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38" name="Text Box 62"/>
          <p:cNvSpPr txBox="1">
            <a:spLocks noChangeArrowheads="1"/>
          </p:cNvSpPr>
          <p:nvPr/>
        </p:nvSpPr>
        <p:spPr bwMode="auto">
          <a:xfrm>
            <a:off x="6877050" y="5857875"/>
            <a:ext cx="51276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992</a:t>
            </a:r>
          </a:p>
        </p:txBody>
      </p:sp>
      <p:sp>
        <p:nvSpPr>
          <p:cNvPr id="101439" name="Text Box 63"/>
          <p:cNvSpPr txBox="1">
            <a:spLocks noChangeArrowheads="1"/>
          </p:cNvSpPr>
          <p:nvPr/>
        </p:nvSpPr>
        <p:spPr bwMode="auto">
          <a:xfrm>
            <a:off x="7046913" y="5857875"/>
            <a:ext cx="1682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40" name="Text Box 64"/>
          <p:cNvSpPr txBox="1">
            <a:spLocks noChangeArrowheads="1"/>
          </p:cNvSpPr>
          <p:nvPr/>
        </p:nvSpPr>
        <p:spPr bwMode="auto">
          <a:xfrm>
            <a:off x="7029450" y="5926138"/>
            <a:ext cx="168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41" name="Text Box 65"/>
          <p:cNvSpPr txBox="1">
            <a:spLocks noChangeArrowheads="1"/>
          </p:cNvSpPr>
          <p:nvPr/>
        </p:nvSpPr>
        <p:spPr bwMode="auto">
          <a:xfrm>
            <a:off x="7435850" y="4460875"/>
            <a:ext cx="135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ctr" defTabSz="828675" eaLnBrk="0" hangingPunct="0"/>
            <a:r>
              <a:rPr lang="en-US" sz="1600">
                <a:latin typeface="Arial" pitchFamily="1" charset="0"/>
              </a:rPr>
              <a:t>“space for X”</a:t>
            </a:r>
          </a:p>
        </p:txBody>
      </p:sp>
      <p:sp>
        <p:nvSpPr>
          <p:cNvPr id="101442" name="Text Box 66"/>
          <p:cNvSpPr txBox="1">
            <a:spLocks noChangeArrowheads="1"/>
          </p:cNvSpPr>
          <p:nvPr/>
        </p:nvSpPr>
        <p:spPr bwMode="auto">
          <a:xfrm>
            <a:off x="7424738" y="4806950"/>
            <a:ext cx="13541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ctr" defTabSz="828675" eaLnBrk="0" hangingPunct="0"/>
            <a:r>
              <a:rPr lang="en-US" sz="1600">
                <a:latin typeface="Arial" pitchFamily="1" charset="0"/>
              </a:rPr>
              <a:t>“space for Y”</a:t>
            </a:r>
          </a:p>
        </p:txBody>
      </p:sp>
      <p:sp>
        <p:nvSpPr>
          <p:cNvPr id="101443" name="Rectangle 67"/>
          <p:cNvSpPr>
            <a:spLocks noChangeArrowheads="1"/>
          </p:cNvSpPr>
          <p:nvPr/>
        </p:nvSpPr>
        <p:spPr bwMode="auto">
          <a:xfrm>
            <a:off x="7326313" y="2012950"/>
            <a:ext cx="1452562" cy="3460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algn="ctr" defTabSz="828675" eaLnBrk="0" hangingPunct="0"/>
            <a:r>
              <a:rPr lang="en-US" sz="1600">
                <a:latin typeface="Arial" pitchFamily="1" charset="0"/>
              </a:rPr>
              <a:t>old frame</a:t>
            </a:r>
          </a:p>
        </p:txBody>
      </p:sp>
      <p:sp>
        <p:nvSpPr>
          <p:cNvPr id="101444" name="Text Box 68"/>
          <p:cNvSpPr txBox="1">
            <a:spLocks noChangeArrowheads="1"/>
          </p:cNvSpPr>
          <p:nvPr/>
        </p:nvSpPr>
        <p:spPr bwMode="auto">
          <a:xfrm>
            <a:off x="6773863" y="2012950"/>
            <a:ext cx="6270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solidFill>
                  <a:schemeClr val="bg1"/>
                </a:solidFill>
                <a:latin typeface="Arial" pitchFamily="1" charset="0"/>
              </a:rPr>
              <a:t>1003</a:t>
            </a:r>
          </a:p>
        </p:txBody>
      </p:sp>
      <p:sp>
        <p:nvSpPr>
          <p:cNvPr id="101445" name="Rectangle 69"/>
          <p:cNvSpPr>
            <a:spLocks noChangeArrowheads="1"/>
          </p:cNvSpPr>
          <p:nvPr/>
        </p:nvSpPr>
        <p:spPr bwMode="auto">
          <a:xfrm>
            <a:off x="7383463" y="1770063"/>
            <a:ext cx="166687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46" name="Text Box 70"/>
          <p:cNvSpPr txBox="1">
            <a:spLocks noChangeArrowheads="1"/>
          </p:cNvSpPr>
          <p:nvPr/>
        </p:nvSpPr>
        <p:spPr bwMode="auto">
          <a:xfrm>
            <a:off x="8018463" y="2058988"/>
            <a:ext cx="166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47" name="Rectangle 71"/>
          <p:cNvSpPr>
            <a:spLocks noChangeArrowheads="1"/>
          </p:cNvSpPr>
          <p:nvPr/>
        </p:nvSpPr>
        <p:spPr bwMode="auto">
          <a:xfrm>
            <a:off x="7326313" y="2359025"/>
            <a:ext cx="1452562" cy="3460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48" name="Text Box 72"/>
          <p:cNvSpPr txBox="1">
            <a:spLocks noChangeArrowheads="1"/>
          </p:cNvSpPr>
          <p:nvPr/>
        </p:nvSpPr>
        <p:spPr bwMode="auto">
          <a:xfrm>
            <a:off x="6773863" y="2359025"/>
            <a:ext cx="6270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1002</a:t>
            </a:r>
          </a:p>
        </p:txBody>
      </p:sp>
      <p:sp>
        <p:nvSpPr>
          <p:cNvPr id="101449" name="Rectangle 73"/>
          <p:cNvSpPr>
            <a:spLocks noChangeArrowheads="1"/>
          </p:cNvSpPr>
          <p:nvPr/>
        </p:nvSpPr>
        <p:spPr bwMode="auto">
          <a:xfrm>
            <a:off x="7383463" y="2116138"/>
            <a:ext cx="166687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50" name="Text Box 74"/>
          <p:cNvSpPr txBox="1">
            <a:spLocks noChangeArrowheads="1"/>
          </p:cNvSpPr>
          <p:nvPr/>
        </p:nvSpPr>
        <p:spPr bwMode="auto">
          <a:xfrm>
            <a:off x="8018463" y="2405063"/>
            <a:ext cx="166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51" name="Rectangle 75"/>
          <p:cNvSpPr>
            <a:spLocks noChangeArrowheads="1"/>
          </p:cNvSpPr>
          <p:nvPr/>
        </p:nvSpPr>
        <p:spPr bwMode="auto">
          <a:xfrm>
            <a:off x="7316788" y="2705100"/>
            <a:ext cx="1450975" cy="34448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52" name="Text Box 76"/>
          <p:cNvSpPr txBox="1">
            <a:spLocks noChangeArrowheads="1"/>
          </p:cNvSpPr>
          <p:nvPr/>
        </p:nvSpPr>
        <p:spPr bwMode="auto">
          <a:xfrm>
            <a:off x="6764338" y="2705100"/>
            <a:ext cx="627062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1001</a:t>
            </a:r>
          </a:p>
        </p:txBody>
      </p:sp>
      <p:sp>
        <p:nvSpPr>
          <p:cNvPr id="101453" name="Rectangle 77"/>
          <p:cNvSpPr>
            <a:spLocks noChangeArrowheads="1"/>
          </p:cNvSpPr>
          <p:nvPr/>
        </p:nvSpPr>
        <p:spPr bwMode="auto">
          <a:xfrm>
            <a:off x="7372350" y="2460625"/>
            <a:ext cx="168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54" name="Text Box 78"/>
          <p:cNvSpPr txBox="1">
            <a:spLocks noChangeArrowheads="1"/>
          </p:cNvSpPr>
          <p:nvPr/>
        </p:nvSpPr>
        <p:spPr bwMode="auto">
          <a:xfrm>
            <a:off x="8007350" y="2751138"/>
            <a:ext cx="1682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55" name="Rectangle 79"/>
          <p:cNvSpPr>
            <a:spLocks noChangeArrowheads="1"/>
          </p:cNvSpPr>
          <p:nvPr/>
        </p:nvSpPr>
        <p:spPr bwMode="auto">
          <a:xfrm>
            <a:off x="7326313" y="3049588"/>
            <a:ext cx="1452562" cy="3460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56" name="Text Box 80"/>
          <p:cNvSpPr txBox="1">
            <a:spLocks noChangeArrowheads="1"/>
          </p:cNvSpPr>
          <p:nvPr/>
        </p:nvSpPr>
        <p:spPr bwMode="auto">
          <a:xfrm>
            <a:off x="6773863" y="3049588"/>
            <a:ext cx="6270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1000</a:t>
            </a:r>
          </a:p>
        </p:txBody>
      </p:sp>
      <p:sp>
        <p:nvSpPr>
          <p:cNvPr id="101457" name="Rectangle 81"/>
          <p:cNvSpPr>
            <a:spLocks noChangeArrowheads="1"/>
          </p:cNvSpPr>
          <p:nvPr/>
        </p:nvSpPr>
        <p:spPr bwMode="auto">
          <a:xfrm>
            <a:off x="7383463" y="2806700"/>
            <a:ext cx="166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58" name="Text Box 82"/>
          <p:cNvSpPr txBox="1">
            <a:spLocks noChangeArrowheads="1"/>
          </p:cNvSpPr>
          <p:nvPr/>
        </p:nvSpPr>
        <p:spPr bwMode="auto">
          <a:xfrm>
            <a:off x="8018463" y="3095625"/>
            <a:ext cx="166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59" name="Rectangle 83"/>
          <p:cNvSpPr>
            <a:spLocks noChangeArrowheads="1"/>
          </p:cNvSpPr>
          <p:nvPr/>
        </p:nvSpPr>
        <p:spPr bwMode="auto">
          <a:xfrm>
            <a:off x="7326313" y="2322513"/>
            <a:ext cx="1452562" cy="2835275"/>
          </a:xfrm>
          <a:prstGeom prst="rect">
            <a:avLst/>
          </a:prstGeom>
          <a:solidFill>
            <a:srgbClr val="CCE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60" name="AutoShape 84"/>
          <p:cNvSpPr>
            <a:spLocks/>
          </p:cNvSpPr>
          <p:nvPr/>
        </p:nvSpPr>
        <p:spPr bwMode="auto">
          <a:xfrm>
            <a:off x="6507163" y="1700213"/>
            <a:ext cx="276225" cy="3778250"/>
          </a:xfrm>
          <a:prstGeom prst="leftBrace">
            <a:avLst>
              <a:gd name="adj1" fmla="val 10220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63" name="Rectangle 87" descr="Wide upward diagonal"/>
          <p:cNvSpPr>
            <a:spLocks noChangeArrowheads="1"/>
          </p:cNvSpPr>
          <p:nvPr/>
        </p:nvSpPr>
        <p:spPr bwMode="auto">
          <a:xfrm>
            <a:off x="7337425" y="4811713"/>
            <a:ext cx="1450975" cy="346075"/>
          </a:xfrm>
          <a:prstGeom prst="rect">
            <a:avLst/>
          </a:prstGeom>
          <a:pattFill prst="wdUpDiag">
            <a:fgClr>
              <a:srgbClr val="FF0000">
                <a:alpha val="63000"/>
              </a:srgbClr>
            </a:fgClr>
            <a:bgClr>
              <a:schemeClr val="bg1">
                <a:alpha val="63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64" name="Rectangle 88"/>
          <p:cNvSpPr>
            <a:spLocks noChangeArrowheads="1"/>
          </p:cNvSpPr>
          <p:nvPr/>
        </p:nvSpPr>
        <p:spPr bwMode="auto">
          <a:xfrm>
            <a:off x="7681913" y="3594100"/>
            <a:ext cx="7810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2900" b="1">
                <a:latin typeface="Arial" pitchFamily="1" charset="0"/>
              </a:rPr>
              <a:t>Buf</a:t>
            </a:r>
          </a:p>
        </p:txBody>
      </p:sp>
      <p:sp>
        <p:nvSpPr>
          <p:cNvPr id="101465" name="Rectangle 89" descr="Wide upward diagonal"/>
          <p:cNvSpPr>
            <a:spLocks noChangeArrowheads="1"/>
          </p:cNvSpPr>
          <p:nvPr/>
        </p:nvSpPr>
        <p:spPr bwMode="auto">
          <a:xfrm>
            <a:off x="7337425" y="4465638"/>
            <a:ext cx="1450975" cy="346075"/>
          </a:xfrm>
          <a:prstGeom prst="rect">
            <a:avLst/>
          </a:prstGeom>
          <a:pattFill prst="wdUpDiag">
            <a:fgClr>
              <a:srgbClr val="FF0000">
                <a:alpha val="63000"/>
              </a:srgbClr>
            </a:fgClr>
            <a:bgClr>
              <a:schemeClr val="bg1">
                <a:alpha val="63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66" name="Rectangle 90" descr="Wide upward diagonal"/>
          <p:cNvSpPr>
            <a:spLocks noChangeArrowheads="1"/>
          </p:cNvSpPr>
          <p:nvPr/>
        </p:nvSpPr>
        <p:spPr bwMode="auto">
          <a:xfrm>
            <a:off x="7337425" y="4119563"/>
            <a:ext cx="1450975" cy="346075"/>
          </a:xfrm>
          <a:prstGeom prst="rect">
            <a:avLst/>
          </a:prstGeom>
          <a:pattFill prst="wdUpDiag">
            <a:fgClr>
              <a:srgbClr val="FF0000">
                <a:alpha val="63000"/>
              </a:srgbClr>
            </a:fgClr>
            <a:bgClr>
              <a:schemeClr val="bg1">
                <a:alpha val="63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67" name="Rectangle 91" descr="Wide upward diagonal"/>
          <p:cNvSpPr>
            <a:spLocks noChangeArrowheads="1"/>
          </p:cNvSpPr>
          <p:nvPr/>
        </p:nvSpPr>
        <p:spPr bwMode="auto">
          <a:xfrm>
            <a:off x="7337425" y="3775075"/>
            <a:ext cx="1450975" cy="344488"/>
          </a:xfrm>
          <a:prstGeom prst="rect">
            <a:avLst/>
          </a:prstGeom>
          <a:pattFill prst="wdUpDiag">
            <a:fgClr>
              <a:srgbClr val="FF0000">
                <a:alpha val="63000"/>
              </a:srgbClr>
            </a:fgClr>
            <a:bgClr>
              <a:schemeClr val="bg1">
                <a:alpha val="63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68" name="Rectangle 92" descr="Wide upward diagonal"/>
          <p:cNvSpPr>
            <a:spLocks noChangeArrowheads="1"/>
          </p:cNvSpPr>
          <p:nvPr/>
        </p:nvSpPr>
        <p:spPr bwMode="auto">
          <a:xfrm>
            <a:off x="7337425" y="3429000"/>
            <a:ext cx="1450975" cy="346075"/>
          </a:xfrm>
          <a:prstGeom prst="rect">
            <a:avLst/>
          </a:prstGeom>
          <a:pattFill prst="wdUpDiag">
            <a:fgClr>
              <a:srgbClr val="FF0000">
                <a:alpha val="63000"/>
              </a:srgbClr>
            </a:fgClr>
            <a:bgClr>
              <a:schemeClr val="bg1">
                <a:alpha val="63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69" name="Rectangle 93" descr="Wide upward diagonal"/>
          <p:cNvSpPr>
            <a:spLocks noChangeArrowheads="1"/>
          </p:cNvSpPr>
          <p:nvPr/>
        </p:nvSpPr>
        <p:spPr bwMode="auto">
          <a:xfrm>
            <a:off x="7337425" y="3082925"/>
            <a:ext cx="1450975" cy="346075"/>
          </a:xfrm>
          <a:prstGeom prst="rect">
            <a:avLst/>
          </a:prstGeom>
          <a:pattFill prst="wdUpDiag">
            <a:fgClr>
              <a:srgbClr val="FF0000">
                <a:alpha val="63000"/>
              </a:srgbClr>
            </a:fgClr>
            <a:bgClr>
              <a:schemeClr val="bg1">
                <a:alpha val="63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70" name="Rectangle 94" descr="Wide upward diagonal"/>
          <p:cNvSpPr>
            <a:spLocks noChangeArrowheads="1"/>
          </p:cNvSpPr>
          <p:nvPr/>
        </p:nvSpPr>
        <p:spPr bwMode="auto">
          <a:xfrm>
            <a:off x="7337425" y="2738438"/>
            <a:ext cx="1450975" cy="344487"/>
          </a:xfrm>
          <a:prstGeom prst="rect">
            <a:avLst/>
          </a:prstGeom>
          <a:pattFill prst="wdUpDiag">
            <a:fgClr>
              <a:srgbClr val="FF0000">
                <a:alpha val="63000"/>
              </a:srgbClr>
            </a:fgClr>
            <a:bgClr>
              <a:schemeClr val="bg1">
                <a:alpha val="63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71" name="Rectangle 95" descr="Wide upward diagonal"/>
          <p:cNvSpPr>
            <a:spLocks noChangeArrowheads="1"/>
          </p:cNvSpPr>
          <p:nvPr/>
        </p:nvSpPr>
        <p:spPr bwMode="auto">
          <a:xfrm>
            <a:off x="7337425" y="2392363"/>
            <a:ext cx="1450975" cy="346075"/>
          </a:xfrm>
          <a:prstGeom prst="rect">
            <a:avLst/>
          </a:prstGeom>
          <a:pattFill prst="wdUpDiag">
            <a:fgClr>
              <a:srgbClr val="FF0000">
                <a:alpha val="63000"/>
              </a:srgbClr>
            </a:fgClr>
            <a:bgClr>
              <a:schemeClr val="bg1">
                <a:alpha val="63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72" name="Rectangle 96" descr="Wide upward diagonal"/>
          <p:cNvSpPr>
            <a:spLocks noChangeArrowheads="1"/>
          </p:cNvSpPr>
          <p:nvPr/>
        </p:nvSpPr>
        <p:spPr bwMode="auto">
          <a:xfrm>
            <a:off x="7337425" y="2046288"/>
            <a:ext cx="1450975" cy="346075"/>
          </a:xfrm>
          <a:prstGeom prst="rect">
            <a:avLst/>
          </a:prstGeom>
          <a:pattFill prst="wdUpDiag">
            <a:fgClr>
              <a:srgbClr val="FF0000">
                <a:alpha val="63000"/>
              </a:srgbClr>
            </a:fgClr>
            <a:bgClr>
              <a:schemeClr val="bg1">
                <a:alpha val="63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73" name="Rectangle 97" descr="Wide upward diagonal"/>
          <p:cNvSpPr>
            <a:spLocks noChangeArrowheads="1"/>
          </p:cNvSpPr>
          <p:nvPr/>
        </p:nvSpPr>
        <p:spPr bwMode="auto">
          <a:xfrm>
            <a:off x="7337425" y="1700213"/>
            <a:ext cx="1450975" cy="346075"/>
          </a:xfrm>
          <a:prstGeom prst="rect">
            <a:avLst/>
          </a:prstGeom>
          <a:pattFill prst="wdUpDiag">
            <a:fgClr>
              <a:srgbClr val="FF0000">
                <a:alpha val="63000"/>
              </a:srgbClr>
            </a:fgClr>
            <a:bgClr>
              <a:schemeClr val="bg1">
                <a:alpha val="63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74" name="Rectangle 98" descr="Wide upward diagonal"/>
          <p:cNvSpPr>
            <a:spLocks noChangeArrowheads="1"/>
          </p:cNvSpPr>
          <p:nvPr/>
        </p:nvSpPr>
        <p:spPr bwMode="auto">
          <a:xfrm>
            <a:off x="7337425" y="1285875"/>
            <a:ext cx="1450975" cy="346075"/>
          </a:xfrm>
          <a:prstGeom prst="rect">
            <a:avLst/>
          </a:prstGeom>
          <a:pattFill prst="wdUpDiag">
            <a:fgClr>
              <a:srgbClr val="FF0000">
                <a:alpha val="63000"/>
              </a:srgbClr>
            </a:fgClr>
            <a:bgClr>
              <a:schemeClr val="bg1">
                <a:alpha val="63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Rectangle 3"/>
          <p:cNvSpPr txBox="1">
            <a:spLocks noChangeArrowheads="1"/>
          </p:cNvSpPr>
          <p:nvPr/>
        </p:nvSpPr>
        <p:spPr>
          <a:xfrm>
            <a:off x="1173163" y="2692400"/>
            <a:ext cx="3568700" cy="276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77825" marR="0" lvl="0" indent="-377825" algn="l" defTabSz="10080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1" charset="2"/>
              <a:buNone/>
              <a:tabLst/>
              <a:defRPr/>
            </a:pPr>
            <a:r>
              <a:rPr lang="en-US" dirty="0" err="1" smtClean="0">
                <a:latin typeface="Optima"/>
                <a:cs typeface="Optima"/>
              </a:rPr>
              <a:t>v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oid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my_bug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 ()</a:t>
            </a:r>
          </a:p>
          <a:p>
            <a:pPr marL="377825" marR="0" lvl="0" indent="-377825" algn="l" defTabSz="10080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1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{</a:t>
            </a:r>
          </a:p>
          <a:p>
            <a:pPr marL="377825" marR="0" lvl="0" indent="-377825" algn="l" defTabSz="10080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1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	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int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 </a:t>
            </a:r>
            <a:r>
              <a:rPr lang="en-US" dirty="0">
                <a:latin typeface="Optima"/>
                <a:cs typeface="Optima"/>
              </a:rPr>
              <a:t>B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uf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 [10];</a:t>
            </a:r>
          </a:p>
          <a:p>
            <a:pPr marL="377825" marR="0" lvl="0" indent="-377825" algn="l" defTabSz="10080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1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	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int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;</a:t>
            </a:r>
          </a:p>
          <a:p>
            <a:pPr marL="377825" marR="0" lvl="0" indent="-377825" algn="l" defTabSz="10080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1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	while ((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=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getchar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()) != 0) {</a:t>
            </a:r>
          </a:p>
          <a:p>
            <a:pPr marL="377825" marR="0" lvl="0" indent="-377825" algn="l" defTabSz="10080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1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		*</a:t>
            </a:r>
            <a:r>
              <a:rPr lang="en-US" dirty="0" err="1">
                <a:latin typeface="Optima"/>
                <a:cs typeface="Optima"/>
              </a:rPr>
              <a:t>B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uf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 =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;</a:t>
            </a:r>
          </a:p>
          <a:p>
            <a:pPr marL="377825" marR="0" lvl="0" indent="-377825" algn="l" defTabSz="10080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1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		</a:t>
            </a:r>
            <a:r>
              <a:rPr lang="en-US" dirty="0" err="1">
                <a:latin typeface="Optima"/>
                <a:cs typeface="Optima"/>
              </a:rPr>
              <a:t>B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uf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++;</a:t>
            </a:r>
          </a:p>
          <a:p>
            <a:pPr marL="377825" marR="0" lvl="0" indent="-377825" algn="l" defTabSz="10080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1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	}</a:t>
            </a:r>
          </a:p>
          <a:p>
            <a:pPr marL="377825" marR="0" lvl="0" indent="-377825" algn="l" defTabSz="10080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1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}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n-ea"/>
              <a:cs typeface="Optima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5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63" grpId="0" animBg="1"/>
      <p:bldP spid="101465" grpId="0" animBg="1"/>
      <p:bldP spid="101466" grpId="0" animBg="1"/>
      <p:bldP spid="101467" grpId="0" animBg="1"/>
      <p:bldP spid="101468" grpId="0" animBg="1"/>
      <p:bldP spid="101469" grpId="0" animBg="1"/>
      <p:bldP spid="101470" grpId="0" animBg="1"/>
      <p:bldP spid="101471" grpId="0" animBg="1"/>
      <p:bldP spid="101472" grpId="0" animBg="1"/>
      <p:bldP spid="101473" grpId="0" animBg="1"/>
      <p:bldP spid="10147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Exploit This Bug</a:t>
            </a:r>
            <a:endParaRPr lang="en-US" dirty="0"/>
          </a:p>
        </p:txBody>
      </p:sp>
      <p:sp>
        <p:nvSpPr>
          <p:cNvPr id="112" name="Content Placeholder 111"/>
          <p:cNvSpPr>
            <a:spLocks noGrp="1"/>
          </p:cNvSpPr>
          <p:nvPr>
            <p:ph idx="1"/>
          </p:nvPr>
        </p:nvSpPr>
        <p:spPr>
          <a:xfrm>
            <a:off x="899584" y="1600200"/>
            <a:ext cx="505513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 load our program in </a:t>
            </a:r>
            <a:r>
              <a:rPr lang="en-US" dirty="0" err="1" smtClean="0"/>
              <a:t>Buf</a:t>
            </a:r>
            <a:endParaRPr lang="en-US" dirty="0" smtClean="0"/>
          </a:p>
          <a:p>
            <a:r>
              <a:rPr lang="en-US" dirty="0" smtClean="0"/>
              <a:t>We overwrite the return address at 1004 with the </a:t>
            </a:r>
            <a:br>
              <a:rPr lang="en-US" dirty="0" smtClean="0"/>
            </a:br>
            <a:r>
              <a:rPr lang="en-US" dirty="0" smtClean="0"/>
              <a:t>begin address of </a:t>
            </a:r>
            <a:r>
              <a:rPr lang="en-US" dirty="0" err="1" smtClean="0"/>
              <a:t>Buf</a:t>
            </a:r>
            <a:r>
              <a:rPr lang="en-US" dirty="0" smtClean="0"/>
              <a:t> (995)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These days it is not so simple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…but we also have heap overflows, heap sprays, format strings …</a:t>
            </a:r>
          </a:p>
          <a:p>
            <a:endParaRPr lang="en-US" dirty="0"/>
          </a:p>
        </p:txBody>
      </p:sp>
      <p:sp>
        <p:nvSpPr>
          <p:cNvPr id="1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584D-9D51-CE4D-A122-2FF9AD795D21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7326313" y="5132388"/>
            <a:ext cx="1452562" cy="3460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algn="ctr" defTabSz="828675" eaLnBrk="0" hangingPunct="0"/>
            <a:r>
              <a:rPr lang="en-US" sz="2500" b="1" dirty="0" smtClean="0">
                <a:latin typeface="Arial" pitchFamily="1" charset="0"/>
              </a:rPr>
              <a:t>C</a:t>
            </a:r>
            <a:endParaRPr lang="en-US" sz="2500" b="1" dirty="0">
              <a:latin typeface="Arial" pitchFamily="1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 rot="16200000">
            <a:off x="4995069" y="3229769"/>
            <a:ext cx="23336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ctr" defTabSz="828675" eaLnBrk="0" hangingPunct="0"/>
            <a:r>
              <a:rPr lang="en-US" sz="2200">
                <a:solidFill>
                  <a:srgbClr val="FF0000"/>
                </a:solidFill>
                <a:latin typeface="Arial" pitchFamily="1" charset="0"/>
              </a:rPr>
              <a:t>frame for my_bug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7326313" y="3390900"/>
            <a:ext cx="1452562" cy="3460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7326313" y="3736975"/>
            <a:ext cx="1452562" cy="3460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7326313" y="4083050"/>
            <a:ext cx="1452562" cy="3460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7326313" y="4429125"/>
            <a:ext cx="1452562" cy="34448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6883400" y="4460875"/>
            <a:ext cx="5127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996</a:t>
            </a: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6883400" y="4083050"/>
            <a:ext cx="51276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997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6883400" y="3749675"/>
            <a:ext cx="5127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998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6883400" y="3390900"/>
            <a:ext cx="5127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999</a:t>
            </a: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7046913" y="4460875"/>
            <a:ext cx="168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7326313" y="1668463"/>
            <a:ext cx="1452562" cy="34448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algn="ctr" defTabSz="828675" eaLnBrk="0" hangingPunct="0"/>
            <a:r>
              <a:rPr lang="en-US" sz="1600">
                <a:latin typeface="Arial" pitchFamily="1" charset="0"/>
              </a:rPr>
              <a:t>old PC</a:t>
            </a:r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6773863" y="1668463"/>
            <a:ext cx="62706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1004</a:t>
            </a:r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7378700" y="6051550"/>
            <a:ext cx="166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394" name="Rectangle 18"/>
          <p:cNvSpPr>
            <a:spLocks noChangeArrowheads="1"/>
          </p:cNvSpPr>
          <p:nvPr/>
        </p:nvSpPr>
        <p:spPr bwMode="auto">
          <a:xfrm>
            <a:off x="7326313" y="5499100"/>
            <a:ext cx="1452562" cy="3444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6883400" y="5530850"/>
            <a:ext cx="5127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993</a:t>
            </a:r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7053263" y="5530850"/>
            <a:ext cx="166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636000" y="6121400"/>
            <a:ext cx="285750" cy="552450"/>
            <a:chOff x="5095" y="3101"/>
            <a:chExt cx="192" cy="528"/>
          </a:xfrm>
        </p:grpSpPr>
        <p:sp>
          <p:nvSpPr>
            <p:cNvPr id="101398" name="Line 22"/>
            <p:cNvSpPr>
              <a:spLocks noChangeShapeType="1"/>
            </p:cNvSpPr>
            <p:nvPr/>
          </p:nvSpPr>
          <p:spPr bwMode="auto">
            <a:xfrm>
              <a:off x="5191" y="310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9" name="Line 23"/>
            <p:cNvSpPr>
              <a:spLocks noChangeShapeType="1"/>
            </p:cNvSpPr>
            <p:nvPr/>
          </p:nvSpPr>
          <p:spPr bwMode="auto">
            <a:xfrm flipH="1">
              <a:off x="5095" y="3293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0" name="Line 24"/>
            <p:cNvSpPr>
              <a:spLocks noChangeShapeType="1"/>
            </p:cNvSpPr>
            <p:nvPr/>
          </p:nvSpPr>
          <p:spPr bwMode="auto">
            <a:xfrm>
              <a:off x="5095" y="3341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1" name="Line 25"/>
            <p:cNvSpPr>
              <a:spLocks noChangeShapeType="1"/>
            </p:cNvSpPr>
            <p:nvPr/>
          </p:nvSpPr>
          <p:spPr bwMode="auto">
            <a:xfrm flipH="1">
              <a:off x="5191" y="338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2" name="Line 26"/>
            <p:cNvSpPr>
              <a:spLocks noChangeShapeType="1"/>
            </p:cNvSpPr>
            <p:nvPr/>
          </p:nvSpPr>
          <p:spPr bwMode="auto">
            <a:xfrm>
              <a:off x="5191" y="348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3" name="Line 27"/>
            <p:cNvSpPr>
              <a:spLocks noChangeShapeType="1"/>
            </p:cNvSpPr>
            <p:nvPr/>
          </p:nvSpPr>
          <p:spPr bwMode="auto">
            <a:xfrm>
              <a:off x="5191" y="3437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7183438" y="6121400"/>
            <a:ext cx="287337" cy="552450"/>
            <a:chOff x="5095" y="3101"/>
            <a:chExt cx="192" cy="528"/>
          </a:xfrm>
        </p:grpSpPr>
        <p:sp>
          <p:nvSpPr>
            <p:cNvPr id="101405" name="Line 29"/>
            <p:cNvSpPr>
              <a:spLocks noChangeShapeType="1"/>
            </p:cNvSpPr>
            <p:nvPr/>
          </p:nvSpPr>
          <p:spPr bwMode="auto">
            <a:xfrm>
              <a:off x="5191" y="310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6" name="Line 30"/>
            <p:cNvSpPr>
              <a:spLocks noChangeShapeType="1"/>
            </p:cNvSpPr>
            <p:nvPr/>
          </p:nvSpPr>
          <p:spPr bwMode="auto">
            <a:xfrm flipH="1">
              <a:off x="5095" y="3293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7" name="Line 31"/>
            <p:cNvSpPr>
              <a:spLocks noChangeShapeType="1"/>
            </p:cNvSpPr>
            <p:nvPr/>
          </p:nvSpPr>
          <p:spPr bwMode="auto">
            <a:xfrm>
              <a:off x="5095" y="3341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8" name="Line 32"/>
            <p:cNvSpPr>
              <a:spLocks noChangeShapeType="1"/>
            </p:cNvSpPr>
            <p:nvPr/>
          </p:nvSpPr>
          <p:spPr bwMode="auto">
            <a:xfrm flipH="1">
              <a:off x="5191" y="338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9" name="Line 33"/>
            <p:cNvSpPr>
              <a:spLocks noChangeShapeType="1"/>
            </p:cNvSpPr>
            <p:nvPr/>
          </p:nvSpPr>
          <p:spPr bwMode="auto">
            <a:xfrm>
              <a:off x="5191" y="348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10" name="Line 34"/>
            <p:cNvSpPr>
              <a:spLocks noChangeShapeType="1"/>
            </p:cNvSpPr>
            <p:nvPr/>
          </p:nvSpPr>
          <p:spPr bwMode="auto">
            <a:xfrm>
              <a:off x="5191" y="3437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411" name="Text Box 35"/>
          <p:cNvSpPr txBox="1">
            <a:spLocks noChangeArrowheads="1"/>
          </p:cNvSpPr>
          <p:nvPr/>
        </p:nvSpPr>
        <p:spPr bwMode="auto">
          <a:xfrm>
            <a:off x="7035800" y="5600700"/>
            <a:ext cx="166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12" name="Text Box 36"/>
          <p:cNvSpPr txBox="1">
            <a:spLocks noChangeArrowheads="1"/>
          </p:cNvSpPr>
          <p:nvPr/>
        </p:nvSpPr>
        <p:spPr bwMode="auto">
          <a:xfrm>
            <a:off x="8072438" y="3355975"/>
            <a:ext cx="16668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13" name="Rectangle 37"/>
          <p:cNvSpPr>
            <a:spLocks noChangeArrowheads="1"/>
          </p:cNvSpPr>
          <p:nvPr/>
        </p:nvSpPr>
        <p:spPr bwMode="auto">
          <a:xfrm>
            <a:off x="7326313" y="4786313"/>
            <a:ext cx="1452562" cy="3460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14" name="Text Box 38"/>
          <p:cNvSpPr txBox="1">
            <a:spLocks noChangeArrowheads="1"/>
          </p:cNvSpPr>
          <p:nvPr/>
        </p:nvSpPr>
        <p:spPr bwMode="auto">
          <a:xfrm>
            <a:off x="6883400" y="4819650"/>
            <a:ext cx="5127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995</a:t>
            </a:r>
          </a:p>
        </p:txBody>
      </p:sp>
      <p:sp>
        <p:nvSpPr>
          <p:cNvPr id="101415" name="Text Box 39"/>
          <p:cNvSpPr txBox="1">
            <a:spLocks noChangeArrowheads="1"/>
          </p:cNvSpPr>
          <p:nvPr/>
        </p:nvSpPr>
        <p:spPr bwMode="auto">
          <a:xfrm>
            <a:off x="7053263" y="4819650"/>
            <a:ext cx="166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16" name="Text Box 40"/>
          <p:cNvSpPr txBox="1">
            <a:spLocks noChangeArrowheads="1"/>
          </p:cNvSpPr>
          <p:nvPr/>
        </p:nvSpPr>
        <p:spPr bwMode="auto">
          <a:xfrm>
            <a:off x="6883400" y="5165725"/>
            <a:ext cx="5127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994</a:t>
            </a:r>
          </a:p>
        </p:txBody>
      </p:sp>
      <p:sp>
        <p:nvSpPr>
          <p:cNvPr id="101417" name="Text Box 41"/>
          <p:cNvSpPr txBox="1">
            <a:spLocks noChangeArrowheads="1"/>
          </p:cNvSpPr>
          <p:nvPr/>
        </p:nvSpPr>
        <p:spPr bwMode="auto">
          <a:xfrm>
            <a:off x="7046913" y="5165725"/>
            <a:ext cx="168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18" name="Rectangle 42"/>
          <p:cNvSpPr>
            <a:spLocks noChangeArrowheads="1"/>
          </p:cNvSpPr>
          <p:nvPr/>
        </p:nvSpPr>
        <p:spPr bwMode="auto">
          <a:xfrm>
            <a:off x="7383463" y="1423988"/>
            <a:ext cx="166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8640763" y="1147763"/>
            <a:ext cx="285750" cy="552450"/>
            <a:chOff x="5095" y="3101"/>
            <a:chExt cx="192" cy="528"/>
          </a:xfrm>
        </p:grpSpPr>
        <p:sp>
          <p:nvSpPr>
            <p:cNvPr id="101420" name="Line 44"/>
            <p:cNvSpPr>
              <a:spLocks noChangeShapeType="1"/>
            </p:cNvSpPr>
            <p:nvPr/>
          </p:nvSpPr>
          <p:spPr bwMode="auto">
            <a:xfrm>
              <a:off x="5191" y="310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21" name="Line 45"/>
            <p:cNvSpPr>
              <a:spLocks noChangeShapeType="1"/>
            </p:cNvSpPr>
            <p:nvPr/>
          </p:nvSpPr>
          <p:spPr bwMode="auto">
            <a:xfrm flipH="1">
              <a:off x="5095" y="3293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22" name="Line 46"/>
            <p:cNvSpPr>
              <a:spLocks noChangeShapeType="1"/>
            </p:cNvSpPr>
            <p:nvPr/>
          </p:nvSpPr>
          <p:spPr bwMode="auto">
            <a:xfrm>
              <a:off x="5095" y="3341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23" name="Line 47"/>
            <p:cNvSpPr>
              <a:spLocks noChangeShapeType="1"/>
            </p:cNvSpPr>
            <p:nvPr/>
          </p:nvSpPr>
          <p:spPr bwMode="auto">
            <a:xfrm flipH="1">
              <a:off x="5191" y="338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24" name="Line 48"/>
            <p:cNvSpPr>
              <a:spLocks noChangeShapeType="1"/>
            </p:cNvSpPr>
            <p:nvPr/>
          </p:nvSpPr>
          <p:spPr bwMode="auto">
            <a:xfrm>
              <a:off x="5191" y="348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25" name="Line 49"/>
            <p:cNvSpPr>
              <a:spLocks noChangeShapeType="1"/>
            </p:cNvSpPr>
            <p:nvPr/>
          </p:nvSpPr>
          <p:spPr bwMode="auto">
            <a:xfrm>
              <a:off x="5191" y="3437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7188200" y="1147763"/>
            <a:ext cx="287338" cy="552450"/>
            <a:chOff x="5095" y="3101"/>
            <a:chExt cx="192" cy="528"/>
          </a:xfrm>
        </p:grpSpPr>
        <p:sp>
          <p:nvSpPr>
            <p:cNvPr id="101427" name="Line 51"/>
            <p:cNvSpPr>
              <a:spLocks noChangeShapeType="1"/>
            </p:cNvSpPr>
            <p:nvPr/>
          </p:nvSpPr>
          <p:spPr bwMode="auto">
            <a:xfrm>
              <a:off x="5191" y="310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28" name="Line 52"/>
            <p:cNvSpPr>
              <a:spLocks noChangeShapeType="1"/>
            </p:cNvSpPr>
            <p:nvPr/>
          </p:nvSpPr>
          <p:spPr bwMode="auto">
            <a:xfrm flipH="1">
              <a:off x="5095" y="3293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29" name="Line 53"/>
            <p:cNvSpPr>
              <a:spLocks noChangeShapeType="1"/>
            </p:cNvSpPr>
            <p:nvPr/>
          </p:nvSpPr>
          <p:spPr bwMode="auto">
            <a:xfrm>
              <a:off x="5095" y="3341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30" name="Line 54"/>
            <p:cNvSpPr>
              <a:spLocks noChangeShapeType="1"/>
            </p:cNvSpPr>
            <p:nvPr/>
          </p:nvSpPr>
          <p:spPr bwMode="auto">
            <a:xfrm flipH="1">
              <a:off x="5191" y="338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31" name="Line 55"/>
            <p:cNvSpPr>
              <a:spLocks noChangeShapeType="1"/>
            </p:cNvSpPr>
            <p:nvPr/>
          </p:nvSpPr>
          <p:spPr bwMode="auto">
            <a:xfrm>
              <a:off x="5191" y="348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32" name="Line 56"/>
            <p:cNvSpPr>
              <a:spLocks noChangeShapeType="1"/>
            </p:cNvSpPr>
            <p:nvPr/>
          </p:nvSpPr>
          <p:spPr bwMode="auto">
            <a:xfrm>
              <a:off x="5191" y="3437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433" name="Text Box 57"/>
          <p:cNvSpPr txBox="1">
            <a:spLocks noChangeArrowheads="1"/>
          </p:cNvSpPr>
          <p:nvPr/>
        </p:nvSpPr>
        <p:spPr bwMode="auto">
          <a:xfrm>
            <a:off x="8018463" y="1714500"/>
            <a:ext cx="16668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34" name="Text Box 58"/>
          <p:cNvSpPr txBox="1">
            <a:spLocks noChangeArrowheads="1"/>
          </p:cNvSpPr>
          <p:nvPr/>
        </p:nvSpPr>
        <p:spPr bwMode="auto">
          <a:xfrm>
            <a:off x="8029575" y="3436938"/>
            <a:ext cx="166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35" name="Text Box 59"/>
          <p:cNvSpPr txBox="1">
            <a:spLocks noChangeArrowheads="1"/>
          </p:cNvSpPr>
          <p:nvPr/>
        </p:nvSpPr>
        <p:spPr bwMode="auto">
          <a:xfrm>
            <a:off x="7994650" y="3783013"/>
            <a:ext cx="166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36" name="Text Box 60"/>
          <p:cNvSpPr txBox="1">
            <a:spLocks noChangeArrowheads="1"/>
          </p:cNvSpPr>
          <p:nvPr/>
        </p:nvSpPr>
        <p:spPr bwMode="auto">
          <a:xfrm>
            <a:off x="7994650" y="4129088"/>
            <a:ext cx="166688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37" name="Rectangle 61"/>
          <p:cNvSpPr>
            <a:spLocks noChangeArrowheads="1"/>
          </p:cNvSpPr>
          <p:nvPr/>
        </p:nvSpPr>
        <p:spPr bwMode="auto">
          <a:xfrm>
            <a:off x="7326313" y="5824538"/>
            <a:ext cx="1452562" cy="3444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38" name="Text Box 62"/>
          <p:cNvSpPr txBox="1">
            <a:spLocks noChangeArrowheads="1"/>
          </p:cNvSpPr>
          <p:nvPr/>
        </p:nvSpPr>
        <p:spPr bwMode="auto">
          <a:xfrm>
            <a:off x="6877050" y="5857875"/>
            <a:ext cx="51276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992</a:t>
            </a:r>
          </a:p>
        </p:txBody>
      </p:sp>
      <p:sp>
        <p:nvSpPr>
          <p:cNvPr id="101439" name="Text Box 63"/>
          <p:cNvSpPr txBox="1">
            <a:spLocks noChangeArrowheads="1"/>
          </p:cNvSpPr>
          <p:nvPr/>
        </p:nvSpPr>
        <p:spPr bwMode="auto">
          <a:xfrm>
            <a:off x="7046913" y="5857875"/>
            <a:ext cx="1682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40" name="Text Box 64"/>
          <p:cNvSpPr txBox="1">
            <a:spLocks noChangeArrowheads="1"/>
          </p:cNvSpPr>
          <p:nvPr/>
        </p:nvSpPr>
        <p:spPr bwMode="auto">
          <a:xfrm>
            <a:off x="7029450" y="5926138"/>
            <a:ext cx="168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41" name="Text Box 65"/>
          <p:cNvSpPr txBox="1">
            <a:spLocks noChangeArrowheads="1"/>
          </p:cNvSpPr>
          <p:nvPr/>
        </p:nvSpPr>
        <p:spPr bwMode="auto">
          <a:xfrm>
            <a:off x="7435850" y="4460875"/>
            <a:ext cx="135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ctr" defTabSz="828675" eaLnBrk="0" hangingPunct="0"/>
            <a:r>
              <a:rPr lang="en-US" sz="1600">
                <a:latin typeface="Arial" pitchFamily="1" charset="0"/>
              </a:rPr>
              <a:t>“space for X”</a:t>
            </a:r>
          </a:p>
        </p:txBody>
      </p:sp>
      <p:sp>
        <p:nvSpPr>
          <p:cNvPr id="101442" name="Text Box 66"/>
          <p:cNvSpPr txBox="1">
            <a:spLocks noChangeArrowheads="1"/>
          </p:cNvSpPr>
          <p:nvPr/>
        </p:nvSpPr>
        <p:spPr bwMode="auto">
          <a:xfrm>
            <a:off x="7424738" y="4806950"/>
            <a:ext cx="13541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ctr" defTabSz="828675" eaLnBrk="0" hangingPunct="0"/>
            <a:r>
              <a:rPr lang="en-US" sz="1600">
                <a:latin typeface="Arial" pitchFamily="1" charset="0"/>
              </a:rPr>
              <a:t>“space for Y”</a:t>
            </a:r>
          </a:p>
        </p:txBody>
      </p:sp>
      <p:sp>
        <p:nvSpPr>
          <p:cNvPr id="101443" name="Rectangle 67"/>
          <p:cNvSpPr>
            <a:spLocks noChangeArrowheads="1"/>
          </p:cNvSpPr>
          <p:nvPr/>
        </p:nvSpPr>
        <p:spPr bwMode="auto">
          <a:xfrm>
            <a:off x="7326313" y="2012950"/>
            <a:ext cx="1452562" cy="3460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algn="ctr" defTabSz="828675" eaLnBrk="0" hangingPunct="0"/>
            <a:r>
              <a:rPr lang="en-US" sz="1600">
                <a:latin typeface="Arial" pitchFamily="1" charset="0"/>
              </a:rPr>
              <a:t>old frame</a:t>
            </a:r>
          </a:p>
        </p:txBody>
      </p:sp>
      <p:sp>
        <p:nvSpPr>
          <p:cNvPr id="101444" name="Text Box 68"/>
          <p:cNvSpPr txBox="1">
            <a:spLocks noChangeArrowheads="1"/>
          </p:cNvSpPr>
          <p:nvPr/>
        </p:nvSpPr>
        <p:spPr bwMode="auto">
          <a:xfrm>
            <a:off x="6773863" y="2012950"/>
            <a:ext cx="6270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solidFill>
                  <a:schemeClr val="bg1"/>
                </a:solidFill>
                <a:latin typeface="Arial" pitchFamily="1" charset="0"/>
              </a:rPr>
              <a:t>1003</a:t>
            </a:r>
          </a:p>
        </p:txBody>
      </p:sp>
      <p:sp>
        <p:nvSpPr>
          <p:cNvPr id="101445" name="Rectangle 69"/>
          <p:cNvSpPr>
            <a:spLocks noChangeArrowheads="1"/>
          </p:cNvSpPr>
          <p:nvPr/>
        </p:nvSpPr>
        <p:spPr bwMode="auto">
          <a:xfrm>
            <a:off x="7383463" y="1770063"/>
            <a:ext cx="166687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46" name="Text Box 70"/>
          <p:cNvSpPr txBox="1">
            <a:spLocks noChangeArrowheads="1"/>
          </p:cNvSpPr>
          <p:nvPr/>
        </p:nvSpPr>
        <p:spPr bwMode="auto">
          <a:xfrm>
            <a:off x="8018463" y="2058988"/>
            <a:ext cx="166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47" name="Rectangle 71"/>
          <p:cNvSpPr>
            <a:spLocks noChangeArrowheads="1"/>
          </p:cNvSpPr>
          <p:nvPr/>
        </p:nvSpPr>
        <p:spPr bwMode="auto">
          <a:xfrm>
            <a:off x="7326313" y="2359025"/>
            <a:ext cx="1452562" cy="3460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48" name="Text Box 72"/>
          <p:cNvSpPr txBox="1">
            <a:spLocks noChangeArrowheads="1"/>
          </p:cNvSpPr>
          <p:nvPr/>
        </p:nvSpPr>
        <p:spPr bwMode="auto">
          <a:xfrm>
            <a:off x="6773863" y="2359025"/>
            <a:ext cx="6270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1002</a:t>
            </a:r>
          </a:p>
        </p:txBody>
      </p:sp>
      <p:sp>
        <p:nvSpPr>
          <p:cNvPr id="101449" name="Rectangle 73"/>
          <p:cNvSpPr>
            <a:spLocks noChangeArrowheads="1"/>
          </p:cNvSpPr>
          <p:nvPr/>
        </p:nvSpPr>
        <p:spPr bwMode="auto">
          <a:xfrm>
            <a:off x="7383463" y="2116138"/>
            <a:ext cx="166687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50" name="Text Box 74"/>
          <p:cNvSpPr txBox="1">
            <a:spLocks noChangeArrowheads="1"/>
          </p:cNvSpPr>
          <p:nvPr/>
        </p:nvSpPr>
        <p:spPr bwMode="auto">
          <a:xfrm>
            <a:off x="8018463" y="2405063"/>
            <a:ext cx="166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51" name="Rectangle 75"/>
          <p:cNvSpPr>
            <a:spLocks noChangeArrowheads="1"/>
          </p:cNvSpPr>
          <p:nvPr/>
        </p:nvSpPr>
        <p:spPr bwMode="auto">
          <a:xfrm>
            <a:off x="7316788" y="2705100"/>
            <a:ext cx="1450975" cy="34448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52" name="Text Box 76"/>
          <p:cNvSpPr txBox="1">
            <a:spLocks noChangeArrowheads="1"/>
          </p:cNvSpPr>
          <p:nvPr/>
        </p:nvSpPr>
        <p:spPr bwMode="auto">
          <a:xfrm>
            <a:off x="6764338" y="2705100"/>
            <a:ext cx="627062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1001</a:t>
            </a:r>
          </a:p>
        </p:txBody>
      </p:sp>
      <p:sp>
        <p:nvSpPr>
          <p:cNvPr id="101453" name="Rectangle 77"/>
          <p:cNvSpPr>
            <a:spLocks noChangeArrowheads="1"/>
          </p:cNvSpPr>
          <p:nvPr/>
        </p:nvSpPr>
        <p:spPr bwMode="auto">
          <a:xfrm>
            <a:off x="7372350" y="2460625"/>
            <a:ext cx="168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54" name="Text Box 78"/>
          <p:cNvSpPr txBox="1">
            <a:spLocks noChangeArrowheads="1"/>
          </p:cNvSpPr>
          <p:nvPr/>
        </p:nvSpPr>
        <p:spPr bwMode="auto">
          <a:xfrm>
            <a:off x="8007350" y="2751138"/>
            <a:ext cx="1682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55" name="Rectangle 79"/>
          <p:cNvSpPr>
            <a:spLocks noChangeArrowheads="1"/>
          </p:cNvSpPr>
          <p:nvPr/>
        </p:nvSpPr>
        <p:spPr bwMode="auto">
          <a:xfrm>
            <a:off x="7326313" y="3049588"/>
            <a:ext cx="1452562" cy="3460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56" name="Text Box 80"/>
          <p:cNvSpPr txBox="1">
            <a:spLocks noChangeArrowheads="1"/>
          </p:cNvSpPr>
          <p:nvPr/>
        </p:nvSpPr>
        <p:spPr bwMode="auto">
          <a:xfrm>
            <a:off x="6773863" y="3049588"/>
            <a:ext cx="6270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1000</a:t>
            </a:r>
          </a:p>
        </p:txBody>
      </p:sp>
      <p:sp>
        <p:nvSpPr>
          <p:cNvPr id="101457" name="Rectangle 81"/>
          <p:cNvSpPr>
            <a:spLocks noChangeArrowheads="1"/>
          </p:cNvSpPr>
          <p:nvPr/>
        </p:nvSpPr>
        <p:spPr bwMode="auto">
          <a:xfrm>
            <a:off x="7383463" y="2806700"/>
            <a:ext cx="166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58" name="Text Box 82"/>
          <p:cNvSpPr txBox="1">
            <a:spLocks noChangeArrowheads="1"/>
          </p:cNvSpPr>
          <p:nvPr/>
        </p:nvSpPr>
        <p:spPr bwMode="auto">
          <a:xfrm>
            <a:off x="8018463" y="3095625"/>
            <a:ext cx="166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59" name="Rectangle 83"/>
          <p:cNvSpPr>
            <a:spLocks noChangeArrowheads="1"/>
          </p:cNvSpPr>
          <p:nvPr/>
        </p:nvSpPr>
        <p:spPr bwMode="auto">
          <a:xfrm>
            <a:off x="7326313" y="2322513"/>
            <a:ext cx="1452562" cy="2835275"/>
          </a:xfrm>
          <a:prstGeom prst="rect">
            <a:avLst/>
          </a:prstGeom>
          <a:solidFill>
            <a:srgbClr val="CCE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60" name="AutoShape 84"/>
          <p:cNvSpPr>
            <a:spLocks/>
          </p:cNvSpPr>
          <p:nvPr/>
        </p:nvSpPr>
        <p:spPr bwMode="auto">
          <a:xfrm>
            <a:off x="6507163" y="1700213"/>
            <a:ext cx="276225" cy="3778250"/>
          </a:xfrm>
          <a:prstGeom prst="leftBrace">
            <a:avLst>
              <a:gd name="adj1" fmla="val 10220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63" name="Rectangle 87" descr="Wide upward diagonal"/>
          <p:cNvSpPr>
            <a:spLocks noChangeArrowheads="1"/>
          </p:cNvSpPr>
          <p:nvPr/>
        </p:nvSpPr>
        <p:spPr bwMode="auto">
          <a:xfrm>
            <a:off x="7337425" y="4811713"/>
            <a:ext cx="1450975" cy="346075"/>
          </a:xfrm>
          <a:prstGeom prst="rect">
            <a:avLst/>
          </a:prstGeom>
          <a:pattFill prst="wdUpDiag">
            <a:fgClr>
              <a:srgbClr val="FF0000">
                <a:alpha val="63000"/>
              </a:srgbClr>
            </a:fgClr>
            <a:bgClr>
              <a:schemeClr val="bg1">
                <a:alpha val="63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64" name="Rectangle 88"/>
          <p:cNvSpPr>
            <a:spLocks noChangeArrowheads="1"/>
          </p:cNvSpPr>
          <p:nvPr/>
        </p:nvSpPr>
        <p:spPr bwMode="auto">
          <a:xfrm>
            <a:off x="7681913" y="3594100"/>
            <a:ext cx="7810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2900" b="1">
                <a:latin typeface="Arial" pitchFamily="1" charset="0"/>
              </a:rPr>
              <a:t>Buf</a:t>
            </a:r>
          </a:p>
        </p:txBody>
      </p:sp>
      <p:sp>
        <p:nvSpPr>
          <p:cNvPr id="101465" name="Rectangle 89" descr="Wide upward diagonal"/>
          <p:cNvSpPr>
            <a:spLocks noChangeArrowheads="1"/>
          </p:cNvSpPr>
          <p:nvPr/>
        </p:nvSpPr>
        <p:spPr bwMode="auto">
          <a:xfrm>
            <a:off x="7337425" y="4465638"/>
            <a:ext cx="1450975" cy="346075"/>
          </a:xfrm>
          <a:prstGeom prst="rect">
            <a:avLst/>
          </a:prstGeom>
          <a:pattFill prst="wdUpDiag">
            <a:fgClr>
              <a:srgbClr val="FF0000">
                <a:alpha val="63000"/>
              </a:srgbClr>
            </a:fgClr>
            <a:bgClr>
              <a:schemeClr val="bg1">
                <a:alpha val="63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66" name="Rectangle 90" descr="Wide upward diagonal"/>
          <p:cNvSpPr>
            <a:spLocks noChangeArrowheads="1"/>
          </p:cNvSpPr>
          <p:nvPr/>
        </p:nvSpPr>
        <p:spPr bwMode="auto">
          <a:xfrm>
            <a:off x="7337425" y="4119563"/>
            <a:ext cx="1450975" cy="346075"/>
          </a:xfrm>
          <a:prstGeom prst="rect">
            <a:avLst/>
          </a:prstGeom>
          <a:pattFill prst="wdUpDiag">
            <a:fgClr>
              <a:srgbClr val="FF0000">
                <a:alpha val="63000"/>
              </a:srgbClr>
            </a:fgClr>
            <a:bgClr>
              <a:schemeClr val="bg1">
                <a:alpha val="63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67" name="Rectangle 91" descr="Wide upward diagonal"/>
          <p:cNvSpPr>
            <a:spLocks noChangeArrowheads="1"/>
          </p:cNvSpPr>
          <p:nvPr/>
        </p:nvSpPr>
        <p:spPr bwMode="auto">
          <a:xfrm>
            <a:off x="7337425" y="3775075"/>
            <a:ext cx="1450975" cy="344488"/>
          </a:xfrm>
          <a:prstGeom prst="rect">
            <a:avLst/>
          </a:prstGeom>
          <a:pattFill prst="wdUpDiag">
            <a:fgClr>
              <a:srgbClr val="FF0000">
                <a:alpha val="63000"/>
              </a:srgbClr>
            </a:fgClr>
            <a:bgClr>
              <a:schemeClr val="bg1">
                <a:alpha val="63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68" name="Rectangle 92" descr="Wide upward diagonal"/>
          <p:cNvSpPr>
            <a:spLocks noChangeArrowheads="1"/>
          </p:cNvSpPr>
          <p:nvPr/>
        </p:nvSpPr>
        <p:spPr bwMode="auto">
          <a:xfrm>
            <a:off x="7337425" y="3429000"/>
            <a:ext cx="1450975" cy="346075"/>
          </a:xfrm>
          <a:prstGeom prst="rect">
            <a:avLst/>
          </a:prstGeom>
          <a:pattFill prst="wdUpDiag">
            <a:fgClr>
              <a:srgbClr val="FF0000">
                <a:alpha val="63000"/>
              </a:srgbClr>
            </a:fgClr>
            <a:bgClr>
              <a:schemeClr val="bg1">
                <a:alpha val="63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69" name="Rectangle 93" descr="Wide upward diagonal"/>
          <p:cNvSpPr>
            <a:spLocks noChangeArrowheads="1"/>
          </p:cNvSpPr>
          <p:nvPr/>
        </p:nvSpPr>
        <p:spPr bwMode="auto">
          <a:xfrm>
            <a:off x="7337425" y="3082925"/>
            <a:ext cx="1450975" cy="346075"/>
          </a:xfrm>
          <a:prstGeom prst="rect">
            <a:avLst/>
          </a:prstGeom>
          <a:pattFill prst="wdUpDiag">
            <a:fgClr>
              <a:srgbClr val="FF0000">
                <a:alpha val="63000"/>
              </a:srgbClr>
            </a:fgClr>
            <a:bgClr>
              <a:schemeClr val="bg1">
                <a:alpha val="63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70" name="Rectangle 94" descr="Wide upward diagonal"/>
          <p:cNvSpPr>
            <a:spLocks noChangeArrowheads="1"/>
          </p:cNvSpPr>
          <p:nvPr/>
        </p:nvSpPr>
        <p:spPr bwMode="auto">
          <a:xfrm>
            <a:off x="7337425" y="2738438"/>
            <a:ext cx="1450975" cy="344487"/>
          </a:xfrm>
          <a:prstGeom prst="rect">
            <a:avLst/>
          </a:prstGeom>
          <a:pattFill prst="wdUpDiag">
            <a:fgClr>
              <a:srgbClr val="FF0000">
                <a:alpha val="63000"/>
              </a:srgbClr>
            </a:fgClr>
            <a:bgClr>
              <a:schemeClr val="bg1">
                <a:alpha val="63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71" name="Rectangle 95" descr="Wide upward diagonal"/>
          <p:cNvSpPr>
            <a:spLocks noChangeArrowheads="1"/>
          </p:cNvSpPr>
          <p:nvPr/>
        </p:nvSpPr>
        <p:spPr bwMode="auto">
          <a:xfrm>
            <a:off x="7337425" y="2392363"/>
            <a:ext cx="1450975" cy="346075"/>
          </a:xfrm>
          <a:prstGeom prst="rect">
            <a:avLst/>
          </a:prstGeom>
          <a:pattFill prst="wdUpDiag">
            <a:fgClr>
              <a:srgbClr val="FF0000">
                <a:alpha val="63000"/>
              </a:srgbClr>
            </a:fgClr>
            <a:bgClr>
              <a:schemeClr val="bg1">
                <a:alpha val="63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72" name="Rectangle 96" descr="Wide upward diagonal"/>
          <p:cNvSpPr>
            <a:spLocks noChangeArrowheads="1"/>
          </p:cNvSpPr>
          <p:nvPr/>
        </p:nvSpPr>
        <p:spPr bwMode="auto">
          <a:xfrm>
            <a:off x="7337425" y="2046288"/>
            <a:ext cx="1450975" cy="346075"/>
          </a:xfrm>
          <a:prstGeom prst="rect">
            <a:avLst/>
          </a:prstGeom>
          <a:pattFill prst="wdUpDiag">
            <a:fgClr>
              <a:srgbClr val="FF0000">
                <a:alpha val="63000"/>
              </a:srgbClr>
            </a:fgClr>
            <a:bgClr>
              <a:schemeClr val="bg1">
                <a:alpha val="63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73" name="Rectangle 97" descr="Wide upward diagonal"/>
          <p:cNvSpPr>
            <a:spLocks noChangeArrowheads="1"/>
          </p:cNvSpPr>
          <p:nvPr/>
        </p:nvSpPr>
        <p:spPr bwMode="auto">
          <a:xfrm>
            <a:off x="7337425" y="1700213"/>
            <a:ext cx="1450975" cy="346075"/>
          </a:xfrm>
          <a:prstGeom prst="rect">
            <a:avLst/>
          </a:prstGeom>
          <a:pattFill prst="wdUpDiag">
            <a:fgClr>
              <a:srgbClr val="FF0000">
                <a:alpha val="63000"/>
              </a:srgbClr>
            </a:fgClr>
            <a:bgClr>
              <a:schemeClr val="bg1">
                <a:alpha val="63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74" name="Rectangle 98" descr="Wide upward diagonal"/>
          <p:cNvSpPr>
            <a:spLocks noChangeArrowheads="1"/>
          </p:cNvSpPr>
          <p:nvPr/>
        </p:nvSpPr>
        <p:spPr bwMode="auto">
          <a:xfrm>
            <a:off x="7337425" y="1285875"/>
            <a:ext cx="1450975" cy="346075"/>
          </a:xfrm>
          <a:prstGeom prst="rect">
            <a:avLst/>
          </a:prstGeom>
          <a:pattFill prst="wdUpDiag">
            <a:fgClr>
              <a:srgbClr val="FF0000">
                <a:alpha val="63000"/>
              </a:srgbClr>
            </a:fgClr>
            <a:bgClr>
              <a:schemeClr val="bg1">
                <a:alpha val="63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76" name="Rectangle 100"/>
          <p:cNvSpPr>
            <a:spLocks noChangeArrowheads="1"/>
          </p:cNvSpPr>
          <p:nvPr/>
        </p:nvSpPr>
        <p:spPr bwMode="auto">
          <a:xfrm>
            <a:off x="7337425" y="1700213"/>
            <a:ext cx="1450975" cy="3460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algn="ctr" defTabSz="828675" eaLnBrk="0" hangingPunct="0"/>
            <a:endParaRPr lang="en-US" sz="1600">
              <a:latin typeface="Arial" pitchFamily="1" charset="0"/>
            </a:endParaRPr>
          </a:p>
        </p:txBody>
      </p:sp>
      <p:sp>
        <p:nvSpPr>
          <p:cNvPr id="101477" name="Text Box 101"/>
          <p:cNvSpPr txBox="1">
            <a:spLocks noChangeArrowheads="1"/>
          </p:cNvSpPr>
          <p:nvPr/>
        </p:nvSpPr>
        <p:spPr bwMode="auto">
          <a:xfrm>
            <a:off x="7405688" y="1714500"/>
            <a:ext cx="13430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1600">
                <a:latin typeface="Arial" pitchFamily="1" charset="0"/>
              </a:rPr>
              <a:t>new address</a:t>
            </a:r>
          </a:p>
        </p:txBody>
      </p:sp>
      <p:cxnSp>
        <p:nvCxnSpPr>
          <p:cNvPr id="101478" name="AutoShape 102"/>
          <p:cNvCxnSpPr>
            <a:cxnSpLocks noChangeShapeType="1"/>
            <a:stCxn id="101391" idx="3"/>
            <a:endCxn id="101463" idx="3"/>
          </p:cNvCxnSpPr>
          <p:nvPr/>
        </p:nvCxnSpPr>
        <p:spPr bwMode="auto">
          <a:xfrm>
            <a:off x="8778875" y="1841500"/>
            <a:ext cx="9525" cy="3143250"/>
          </a:xfrm>
          <a:prstGeom prst="bentConnector3">
            <a:avLst>
              <a:gd name="adj1" fmla="val 250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0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build="p"/>
      <p:bldP spid="101476" grpId="0" animBg="1"/>
      <p:bldP spid="10147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2438400" y="2133600"/>
            <a:ext cx="990600" cy="1752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Arial" pitchFamily="1" charset="0"/>
            </a:endParaRPr>
          </a:p>
        </p:txBody>
      </p:sp>
      <p:sp>
        <p:nvSpPr>
          <p:cNvPr id="90120" name="AutoShape 8"/>
          <p:cNvSpPr>
            <a:spLocks noChangeArrowheads="1"/>
          </p:cNvSpPr>
          <p:nvPr/>
        </p:nvSpPr>
        <p:spPr bwMode="auto">
          <a:xfrm>
            <a:off x="3429000" y="2133600"/>
            <a:ext cx="990600" cy="1752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1" name="AutoShape 9"/>
          <p:cNvSpPr>
            <a:spLocks noChangeArrowheads="1"/>
          </p:cNvSpPr>
          <p:nvPr/>
        </p:nvSpPr>
        <p:spPr bwMode="auto">
          <a:xfrm>
            <a:off x="4419600" y="2133600"/>
            <a:ext cx="990600" cy="1752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Argos Overview</a:t>
            </a:r>
            <a:endParaRPr lang="en-GB" dirty="0"/>
          </a:p>
        </p:txBody>
      </p:sp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C7CC-0F75-B54C-A39A-4ED7CAD45ECC}" type="slidenum">
              <a:rPr lang="en-GB" smtClean="0"/>
              <a:pPr/>
              <a:t>46</a:t>
            </a:fld>
            <a:endParaRPr lang="en-GB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5029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2438400" y="4800600"/>
            <a:ext cx="2895600" cy="1295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2438400" y="4267200"/>
            <a:ext cx="2895600" cy="5334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Argos Emulator</a:t>
            </a:r>
            <a:endParaRPr lang="en-GB"/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2438400" y="3886200"/>
            <a:ext cx="2895600" cy="381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Guest OS</a:t>
            </a:r>
            <a:endParaRPr lang="en-GB"/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5410200" y="4875213"/>
            <a:ext cx="928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Host OS</a:t>
            </a:r>
            <a:endParaRPr lang="en-GB" dirty="0"/>
          </a:p>
        </p:txBody>
      </p:sp>
      <p:pic>
        <p:nvPicPr>
          <p:cNvPr id="9012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5715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2971800" y="1676400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Applications</a:t>
            </a:r>
            <a:endParaRPr lang="en-GB" dirty="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828800" y="4800600"/>
            <a:ext cx="2133600" cy="1295400"/>
            <a:chOff x="1008" y="2880"/>
            <a:chExt cx="1344" cy="816"/>
          </a:xfrm>
        </p:grpSpPr>
        <p:pic>
          <p:nvPicPr>
            <p:cNvPr id="90140" name="Picture 28" descr="MCj04063640000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4" y="3024"/>
              <a:ext cx="629" cy="428"/>
            </a:xfrm>
            <a:prstGeom prst="rect">
              <a:avLst/>
            </a:prstGeom>
            <a:noFill/>
          </p:spPr>
        </p:pic>
        <p:cxnSp>
          <p:nvCxnSpPr>
            <p:cNvPr id="90141" name="AutoShape 29"/>
            <p:cNvCxnSpPr>
              <a:cxnSpLocks noChangeShapeType="1"/>
            </p:cNvCxnSpPr>
            <p:nvPr/>
          </p:nvCxnSpPr>
          <p:spPr bwMode="auto">
            <a:xfrm>
              <a:off x="1008" y="3216"/>
              <a:ext cx="576" cy="2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0142" name="AutoShape 30"/>
            <p:cNvCxnSpPr>
              <a:cxnSpLocks noChangeShapeType="1"/>
            </p:cNvCxnSpPr>
            <p:nvPr/>
          </p:nvCxnSpPr>
          <p:spPr bwMode="auto">
            <a:xfrm flipV="1">
              <a:off x="1899" y="2880"/>
              <a:ext cx="453" cy="144"/>
            </a:xfrm>
            <a:prstGeom prst="straightConnector1">
              <a:avLst/>
            </a:prstGeom>
            <a:noFill/>
            <a:ln w="38100">
              <a:solidFill>
                <a:srgbClr val="52CFE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0143" name="AutoShape 31"/>
            <p:cNvCxnSpPr>
              <a:cxnSpLocks noChangeShapeType="1"/>
            </p:cNvCxnSpPr>
            <p:nvPr/>
          </p:nvCxnSpPr>
          <p:spPr bwMode="auto">
            <a:xfrm>
              <a:off x="1899" y="3452"/>
              <a:ext cx="261" cy="244"/>
            </a:xfrm>
            <a:prstGeom prst="straightConnector1">
              <a:avLst/>
            </a:prstGeom>
            <a:noFill/>
            <a:ln w="38100">
              <a:solidFill>
                <a:srgbClr val="52CFE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2590800" y="4419600"/>
            <a:ext cx="76200" cy="228600"/>
            <a:chOff x="1296" y="2784"/>
            <a:chExt cx="48" cy="144"/>
          </a:xfrm>
        </p:grpSpPr>
        <p:sp>
          <p:nvSpPr>
            <p:cNvPr id="90181" name="Rectangle 69"/>
            <p:cNvSpPr>
              <a:spLocks noChangeArrowheads="1"/>
            </p:cNvSpPr>
            <p:nvPr/>
          </p:nvSpPr>
          <p:spPr bwMode="auto">
            <a:xfrm>
              <a:off x="1296" y="2784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82" name="Rectangle 70"/>
            <p:cNvSpPr>
              <a:spLocks noChangeArrowheads="1"/>
            </p:cNvSpPr>
            <p:nvPr/>
          </p:nvSpPr>
          <p:spPr bwMode="auto">
            <a:xfrm>
              <a:off x="1296" y="2812"/>
              <a:ext cx="48" cy="13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83" name="Rectangle 71"/>
            <p:cNvSpPr>
              <a:spLocks noChangeArrowheads="1"/>
            </p:cNvSpPr>
            <p:nvPr/>
          </p:nvSpPr>
          <p:spPr bwMode="auto">
            <a:xfrm>
              <a:off x="1296" y="2838"/>
              <a:ext cx="48" cy="28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5846965" y="1981200"/>
            <a:ext cx="914400" cy="2438400"/>
            <a:chOff x="487" y="1373"/>
            <a:chExt cx="576" cy="1536"/>
          </a:xfrm>
        </p:grpSpPr>
        <p:sp>
          <p:nvSpPr>
            <p:cNvPr id="90194" name="Rectangle 82"/>
            <p:cNvSpPr>
              <a:spLocks noChangeArrowheads="1"/>
            </p:cNvSpPr>
            <p:nvPr/>
          </p:nvSpPr>
          <p:spPr bwMode="auto">
            <a:xfrm>
              <a:off x="487" y="1373"/>
              <a:ext cx="384" cy="1536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95" name="Rectangle 83"/>
            <p:cNvSpPr>
              <a:spLocks noChangeArrowheads="1"/>
            </p:cNvSpPr>
            <p:nvPr/>
          </p:nvSpPr>
          <p:spPr bwMode="auto">
            <a:xfrm>
              <a:off x="487" y="1613"/>
              <a:ext cx="384" cy="1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96" name="Rectangle 84"/>
            <p:cNvSpPr>
              <a:spLocks noChangeArrowheads="1"/>
            </p:cNvSpPr>
            <p:nvPr/>
          </p:nvSpPr>
          <p:spPr bwMode="auto">
            <a:xfrm>
              <a:off x="487" y="2237"/>
              <a:ext cx="384" cy="1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97" name="Line 85"/>
            <p:cNvSpPr>
              <a:spLocks noChangeShapeType="1"/>
            </p:cNvSpPr>
            <p:nvPr/>
          </p:nvSpPr>
          <p:spPr bwMode="auto">
            <a:xfrm flipV="1">
              <a:off x="871" y="1517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98" name="Line 86"/>
            <p:cNvSpPr>
              <a:spLocks noChangeShapeType="1"/>
            </p:cNvSpPr>
            <p:nvPr/>
          </p:nvSpPr>
          <p:spPr bwMode="auto">
            <a:xfrm>
              <a:off x="871" y="1757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99" name="Line 87"/>
            <p:cNvSpPr>
              <a:spLocks noChangeShapeType="1"/>
            </p:cNvSpPr>
            <p:nvPr/>
          </p:nvSpPr>
          <p:spPr bwMode="auto">
            <a:xfrm flipV="1">
              <a:off x="871" y="2093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00" name="Line 88"/>
            <p:cNvSpPr>
              <a:spLocks noChangeShapeType="1"/>
            </p:cNvSpPr>
            <p:nvPr/>
          </p:nvSpPr>
          <p:spPr bwMode="auto">
            <a:xfrm>
              <a:off x="871" y="2381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93"/>
          <p:cNvGrpSpPr>
            <a:grpSpLocks/>
          </p:cNvGrpSpPr>
          <p:nvPr/>
        </p:nvGrpSpPr>
        <p:grpSpPr bwMode="auto">
          <a:xfrm>
            <a:off x="5846965" y="3914347"/>
            <a:ext cx="893763" cy="1034915"/>
            <a:chOff x="487" y="2621"/>
            <a:chExt cx="563" cy="1207"/>
          </a:xfrm>
        </p:grpSpPr>
        <p:sp>
          <p:nvSpPr>
            <p:cNvPr id="90206" name="Rectangle 94"/>
            <p:cNvSpPr>
              <a:spLocks noChangeArrowheads="1"/>
            </p:cNvSpPr>
            <p:nvPr/>
          </p:nvSpPr>
          <p:spPr bwMode="auto">
            <a:xfrm>
              <a:off x="487" y="2621"/>
              <a:ext cx="384" cy="1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07" name="Line 95"/>
            <p:cNvSpPr>
              <a:spLocks noChangeShapeType="1"/>
            </p:cNvSpPr>
            <p:nvPr/>
          </p:nvSpPr>
          <p:spPr bwMode="auto">
            <a:xfrm>
              <a:off x="871" y="2621"/>
              <a:ext cx="179" cy="6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08" name="Line 96"/>
            <p:cNvSpPr>
              <a:spLocks noChangeShapeType="1"/>
            </p:cNvSpPr>
            <p:nvPr/>
          </p:nvSpPr>
          <p:spPr bwMode="auto">
            <a:xfrm>
              <a:off x="871" y="2765"/>
              <a:ext cx="179" cy="1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1"/>
          <p:cNvGrpSpPr>
            <a:grpSpLocks/>
          </p:cNvGrpSpPr>
          <p:nvPr/>
        </p:nvGrpSpPr>
        <p:grpSpPr bwMode="auto">
          <a:xfrm>
            <a:off x="4802188" y="4298783"/>
            <a:ext cx="457200" cy="413084"/>
            <a:chOff x="3984" y="2064"/>
            <a:chExt cx="528" cy="528"/>
          </a:xfrm>
        </p:grpSpPr>
        <p:sp>
          <p:nvSpPr>
            <p:cNvPr id="50" name="Rectangle 39"/>
            <p:cNvSpPr>
              <a:spLocks noChangeArrowheads="1"/>
            </p:cNvSpPr>
            <p:nvPr/>
          </p:nvSpPr>
          <p:spPr bwMode="auto">
            <a:xfrm>
              <a:off x="3984" y="2064"/>
              <a:ext cx="528" cy="52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" name="Picture 38" descr="C:\Documents and Settings\legba\Desktop\red.gif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32" y="2112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" name="Group 56"/>
          <p:cNvGrpSpPr/>
          <p:nvPr/>
        </p:nvGrpSpPr>
        <p:grpSpPr>
          <a:xfrm>
            <a:off x="2646565" y="1219200"/>
            <a:ext cx="5943600" cy="5105400"/>
            <a:chOff x="2667000" y="76200"/>
            <a:chExt cx="5943600" cy="5105400"/>
          </a:xfrm>
        </p:grpSpPr>
        <p:grpSp>
          <p:nvGrpSpPr>
            <p:cNvPr id="4" name="Group 80"/>
            <p:cNvGrpSpPr>
              <a:grpSpLocks/>
            </p:cNvGrpSpPr>
            <p:nvPr/>
          </p:nvGrpSpPr>
          <p:grpSpPr bwMode="auto">
            <a:xfrm>
              <a:off x="2667000" y="76200"/>
              <a:ext cx="5943600" cy="5105400"/>
              <a:chOff x="1680" y="48"/>
              <a:chExt cx="3744" cy="3216"/>
            </a:xfrm>
          </p:grpSpPr>
          <p:grpSp>
            <p:nvGrpSpPr>
              <p:cNvPr id="5" name="Group 79"/>
              <p:cNvGrpSpPr>
                <a:grpSpLocks/>
              </p:cNvGrpSpPr>
              <p:nvPr/>
            </p:nvGrpSpPr>
            <p:grpSpPr bwMode="auto">
              <a:xfrm>
                <a:off x="1680" y="48"/>
                <a:ext cx="2592" cy="3216"/>
                <a:chOff x="1680" y="48"/>
                <a:chExt cx="2592" cy="3216"/>
              </a:xfrm>
            </p:grpSpPr>
            <p:sp>
              <p:nvSpPr>
                <p:cNvPr id="90185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693" y="48"/>
                  <a:ext cx="2579" cy="20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86" name="Line 74"/>
                <p:cNvSpPr>
                  <a:spLocks noChangeShapeType="1"/>
                </p:cNvSpPr>
                <p:nvPr/>
              </p:nvSpPr>
              <p:spPr bwMode="auto">
                <a:xfrm>
                  <a:off x="1680" y="2208"/>
                  <a:ext cx="2592" cy="10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" name="Group 75"/>
              <p:cNvGrpSpPr>
                <a:grpSpLocks/>
              </p:cNvGrpSpPr>
              <p:nvPr/>
            </p:nvGrpSpPr>
            <p:grpSpPr bwMode="auto">
              <a:xfrm>
                <a:off x="4272" y="48"/>
                <a:ext cx="1152" cy="3216"/>
                <a:chOff x="2880" y="480"/>
                <a:chExt cx="1152" cy="3216"/>
              </a:xfrm>
            </p:grpSpPr>
            <p:sp>
              <p:nvSpPr>
                <p:cNvPr id="90188" name="Rectangle 76"/>
                <p:cNvSpPr>
                  <a:spLocks noChangeArrowheads="1"/>
                </p:cNvSpPr>
                <p:nvPr/>
              </p:nvSpPr>
              <p:spPr bwMode="auto">
                <a:xfrm>
                  <a:off x="2880" y="480"/>
                  <a:ext cx="1152" cy="3216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89" name="Rectangle 77"/>
                <p:cNvSpPr>
                  <a:spLocks noChangeArrowheads="1"/>
                </p:cNvSpPr>
                <p:nvPr/>
              </p:nvSpPr>
              <p:spPr bwMode="auto">
                <a:xfrm>
                  <a:off x="2880" y="1104"/>
                  <a:ext cx="1152" cy="288"/>
                </a:xfrm>
                <a:prstGeom prst="rect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90" name="Rectangle 78"/>
                <p:cNvSpPr>
                  <a:spLocks noChangeArrowheads="1"/>
                </p:cNvSpPr>
                <p:nvPr/>
              </p:nvSpPr>
              <p:spPr bwMode="auto">
                <a:xfrm>
                  <a:off x="2880" y="1680"/>
                  <a:ext cx="1152" cy="624"/>
                </a:xfrm>
                <a:prstGeom prst="rect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56" name="TextBox 55"/>
            <p:cNvSpPr txBox="1"/>
            <p:nvPr/>
          </p:nvSpPr>
          <p:spPr>
            <a:xfrm>
              <a:off x="7378700" y="274638"/>
              <a:ext cx="1082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Memory</a:t>
              </a:r>
              <a:endParaRPr lang="en-US" sz="2000" dirty="0"/>
            </a:p>
          </p:txBody>
        </p:sp>
      </p:grpSp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6753234" y="2184429"/>
            <a:ext cx="2390778" cy="3124200"/>
            <a:chOff x="4254" y="1376"/>
            <a:chExt cx="1506" cy="1968"/>
          </a:xfrm>
        </p:grpSpPr>
        <p:sp>
          <p:nvSpPr>
            <p:cNvPr id="90202" name="AutoShape 90"/>
            <p:cNvSpPr>
              <a:spLocks noChangeArrowheads="1"/>
            </p:cNvSpPr>
            <p:nvPr/>
          </p:nvSpPr>
          <p:spPr bwMode="auto">
            <a:xfrm>
              <a:off x="5424" y="1376"/>
              <a:ext cx="336" cy="1968"/>
            </a:xfrm>
            <a:prstGeom prst="curvedLeftArrow">
              <a:avLst>
                <a:gd name="adj1" fmla="val 91192"/>
                <a:gd name="adj2" fmla="val 208335"/>
                <a:gd name="adj3" fmla="val 30954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03" name="Rectangle 91"/>
            <p:cNvSpPr>
              <a:spLocks noChangeArrowheads="1"/>
            </p:cNvSpPr>
            <p:nvPr/>
          </p:nvSpPr>
          <p:spPr bwMode="auto">
            <a:xfrm>
              <a:off x="4254" y="2838"/>
              <a:ext cx="1152" cy="288"/>
            </a:xfrm>
            <a:prstGeom prst="rect">
              <a:avLst/>
            </a:prstGeom>
            <a:solidFill>
              <a:srgbClr val="FF5050"/>
            </a:solidFill>
            <a:ln w="381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568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Argos Overview</a:t>
            </a:r>
            <a:endParaRPr lang="en-GB" dirty="0"/>
          </a:p>
        </p:txBody>
      </p:sp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C7CC-0F75-B54C-A39A-4ED7CAD45ECC}" type="slidenum">
              <a:rPr lang="en-GB" smtClean="0"/>
              <a:pPr/>
              <a:t>47</a:t>
            </a:fld>
            <a:endParaRPr lang="en-GB" dirty="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029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2438400" y="4800600"/>
            <a:ext cx="2895600" cy="1295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2438400" y="4267200"/>
            <a:ext cx="2895600" cy="5334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Argos Emulator</a:t>
            </a:r>
            <a:endParaRPr lang="en-GB"/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2438400" y="3886200"/>
            <a:ext cx="2895600" cy="381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Guest OS</a:t>
            </a:r>
            <a:endParaRPr lang="en-GB"/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2438400" y="2133600"/>
            <a:ext cx="990600" cy="1752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Arial" pitchFamily="1" charset="0"/>
            </a:endParaRPr>
          </a:p>
        </p:txBody>
      </p:sp>
      <p:sp>
        <p:nvSpPr>
          <p:cNvPr id="90120" name="AutoShape 8"/>
          <p:cNvSpPr>
            <a:spLocks noChangeArrowheads="1"/>
          </p:cNvSpPr>
          <p:nvPr/>
        </p:nvSpPr>
        <p:spPr bwMode="auto">
          <a:xfrm>
            <a:off x="3429000" y="2133600"/>
            <a:ext cx="990600" cy="1752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1" name="AutoShape 9"/>
          <p:cNvSpPr>
            <a:spLocks noChangeArrowheads="1"/>
          </p:cNvSpPr>
          <p:nvPr/>
        </p:nvSpPr>
        <p:spPr bwMode="auto">
          <a:xfrm>
            <a:off x="4419600" y="2133600"/>
            <a:ext cx="990600" cy="1752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5410200" y="4875213"/>
            <a:ext cx="928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Host OS</a:t>
            </a:r>
            <a:endParaRPr lang="en-GB"/>
          </a:p>
        </p:txBody>
      </p:sp>
      <p:pic>
        <p:nvPicPr>
          <p:cNvPr id="9012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5715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2971800" y="1676400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Applications</a:t>
            </a:r>
            <a:endParaRPr lang="en-GB" dirty="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828800" y="4800600"/>
            <a:ext cx="2133600" cy="1295400"/>
            <a:chOff x="1008" y="2880"/>
            <a:chExt cx="1344" cy="816"/>
          </a:xfrm>
        </p:grpSpPr>
        <p:pic>
          <p:nvPicPr>
            <p:cNvPr id="90140" name="Picture 28" descr="MCj04063640000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4" y="3024"/>
              <a:ext cx="629" cy="428"/>
            </a:xfrm>
            <a:prstGeom prst="rect">
              <a:avLst/>
            </a:prstGeom>
            <a:noFill/>
          </p:spPr>
        </p:pic>
        <p:cxnSp>
          <p:nvCxnSpPr>
            <p:cNvPr id="90141" name="AutoShape 29"/>
            <p:cNvCxnSpPr>
              <a:cxnSpLocks noChangeShapeType="1"/>
            </p:cNvCxnSpPr>
            <p:nvPr/>
          </p:nvCxnSpPr>
          <p:spPr bwMode="auto">
            <a:xfrm>
              <a:off x="1008" y="3216"/>
              <a:ext cx="576" cy="2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0142" name="AutoShape 30"/>
            <p:cNvCxnSpPr>
              <a:cxnSpLocks noChangeShapeType="1"/>
            </p:cNvCxnSpPr>
            <p:nvPr/>
          </p:nvCxnSpPr>
          <p:spPr bwMode="auto">
            <a:xfrm flipV="1">
              <a:off x="1899" y="2880"/>
              <a:ext cx="453" cy="144"/>
            </a:xfrm>
            <a:prstGeom prst="straightConnector1">
              <a:avLst/>
            </a:prstGeom>
            <a:noFill/>
            <a:ln w="38100">
              <a:solidFill>
                <a:srgbClr val="52CFE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0143" name="AutoShape 31"/>
            <p:cNvCxnSpPr>
              <a:cxnSpLocks noChangeShapeType="1"/>
            </p:cNvCxnSpPr>
            <p:nvPr/>
          </p:nvCxnSpPr>
          <p:spPr bwMode="auto">
            <a:xfrm>
              <a:off x="1899" y="3452"/>
              <a:ext cx="261" cy="244"/>
            </a:xfrm>
            <a:prstGeom prst="straightConnector1">
              <a:avLst/>
            </a:prstGeom>
            <a:noFill/>
            <a:ln w="38100">
              <a:solidFill>
                <a:srgbClr val="52CFE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2590800" y="4419600"/>
            <a:ext cx="76200" cy="228600"/>
            <a:chOff x="1296" y="2784"/>
            <a:chExt cx="48" cy="144"/>
          </a:xfrm>
        </p:grpSpPr>
        <p:sp>
          <p:nvSpPr>
            <p:cNvPr id="90181" name="Rectangle 69"/>
            <p:cNvSpPr>
              <a:spLocks noChangeArrowheads="1"/>
            </p:cNvSpPr>
            <p:nvPr/>
          </p:nvSpPr>
          <p:spPr bwMode="auto">
            <a:xfrm>
              <a:off x="1296" y="2784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82" name="Rectangle 70"/>
            <p:cNvSpPr>
              <a:spLocks noChangeArrowheads="1"/>
            </p:cNvSpPr>
            <p:nvPr/>
          </p:nvSpPr>
          <p:spPr bwMode="auto">
            <a:xfrm>
              <a:off x="1296" y="2812"/>
              <a:ext cx="48" cy="13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83" name="Rectangle 71"/>
            <p:cNvSpPr>
              <a:spLocks noChangeArrowheads="1"/>
            </p:cNvSpPr>
            <p:nvPr/>
          </p:nvSpPr>
          <p:spPr bwMode="auto">
            <a:xfrm>
              <a:off x="1296" y="2838"/>
              <a:ext cx="48" cy="28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4802188" y="4298783"/>
            <a:ext cx="457200" cy="413084"/>
            <a:chOff x="3984" y="2064"/>
            <a:chExt cx="528" cy="528"/>
          </a:xfrm>
        </p:grpSpPr>
        <p:sp>
          <p:nvSpPr>
            <p:cNvPr id="50" name="Rectangle 39"/>
            <p:cNvSpPr>
              <a:spLocks noChangeArrowheads="1"/>
            </p:cNvSpPr>
            <p:nvPr/>
          </p:nvSpPr>
          <p:spPr bwMode="auto">
            <a:xfrm>
              <a:off x="3984" y="2064"/>
              <a:ext cx="528" cy="52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" name="Picture 38" descr="C:\Documents and Settings\legba\Desktop\red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32" y="2112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AutoShape 23"/>
          <p:cNvSpPr>
            <a:spLocks noChangeArrowheads="1"/>
          </p:cNvSpPr>
          <p:nvPr/>
        </p:nvSpPr>
        <p:spPr bwMode="auto">
          <a:xfrm>
            <a:off x="2514600" y="2819400"/>
            <a:ext cx="533400" cy="9144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AutoShape 31"/>
          <p:cNvSpPr>
            <a:spLocks noChangeArrowheads="1"/>
          </p:cNvSpPr>
          <p:nvPr/>
        </p:nvSpPr>
        <p:spPr bwMode="auto">
          <a:xfrm>
            <a:off x="4419600" y="2133600"/>
            <a:ext cx="990600" cy="1752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Snitch</a:t>
            </a:r>
            <a:endParaRPr lang="en-GB"/>
          </a:p>
        </p:txBody>
      </p:sp>
      <p:sp>
        <p:nvSpPr>
          <p:cNvPr id="58" name="Line 32"/>
          <p:cNvSpPr>
            <a:spLocks noChangeShapeType="1"/>
          </p:cNvSpPr>
          <p:nvPr/>
        </p:nvSpPr>
        <p:spPr bwMode="auto">
          <a:xfrm flipH="1">
            <a:off x="4343400" y="3581400"/>
            <a:ext cx="533400" cy="2133600"/>
          </a:xfrm>
          <a:prstGeom prst="line">
            <a:avLst/>
          </a:prstGeom>
          <a:noFill/>
          <a:ln w="38100">
            <a:solidFill>
              <a:srgbClr val="CC0099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" name="Picture 3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5629275"/>
            <a:ext cx="333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0" name="Group 36"/>
          <p:cNvGrpSpPr>
            <a:grpSpLocks/>
          </p:cNvGrpSpPr>
          <p:nvPr/>
        </p:nvGrpSpPr>
        <p:grpSpPr bwMode="auto">
          <a:xfrm>
            <a:off x="4876799" y="5408613"/>
            <a:ext cx="1600200" cy="458787"/>
            <a:chOff x="3120" y="3407"/>
            <a:chExt cx="1008" cy="289"/>
          </a:xfrm>
        </p:grpSpPr>
        <p:sp>
          <p:nvSpPr>
            <p:cNvPr id="61" name="Line 34"/>
            <p:cNvSpPr>
              <a:spLocks noChangeShapeType="1"/>
            </p:cNvSpPr>
            <p:nvPr/>
          </p:nvSpPr>
          <p:spPr bwMode="auto">
            <a:xfrm>
              <a:off x="3120" y="3696"/>
              <a:ext cx="100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2" name="Text Box 35"/>
            <p:cNvSpPr txBox="1">
              <a:spLocks noChangeArrowheads="1"/>
            </p:cNvSpPr>
            <p:nvPr/>
          </p:nvSpPr>
          <p:spPr bwMode="auto">
            <a:xfrm>
              <a:off x="3360" y="3407"/>
              <a:ext cx="6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6">
                      <a:lumMod val="75000"/>
                    </a:schemeClr>
                  </a:solidFill>
                </a:rPr>
                <a:t>Signature</a:t>
              </a:r>
              <a:endParaRPr lang="en-GB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63" name="Oval 37"/>
          <p:cNvSpPr>
            <a:spLocks noChangeArrowheads="1"/>
          </p:cNvSpPr>
          <p:nvPr/>
        </p:nvSpPr>
        <p:spPr bwMode="auto">
          <a:xfrm>
            <a:off x="6629400" y="5257800"/>
            <a:ext cx="2362200" cy="1219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/>
              <a:t>Post-Processing</a:t>
            </a:r>
          </a:p>
          <a:p>
            <a:pPr algn="ctr"/>
            <a:r>
              <a:rPr lang="en-US" sz="2000" dirty="0"/>
              <a:t>Sub-system</a:t>
            </a:r>
            <a:endParaRPr lang="en-GB" sz="2000" dirty="0"/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>
            <a:off x="2743200" y="4648200"/>
            <a:ext cx="1371600" cy="1066800"/>
          </a:xfrm>
          <a:prstGeom prst="line">
            <a:avLst/>
          </a:prstGeom>
          <a:noFill/>
          <a:ln w="38100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1331161" y="2134810"/>
            <a:ext cx="2097839" cy="555386"/>
            <a:chOff x="1331161" y="2134810"/>
            <a:chExt cx="2097839" cy="555386"/>
          </a:xfrm>
        </p:grpSpPr>
        <p:sp>
          <p:nvSpPr>
            <p:cNvPr id="65" name="Rectangle 64"/>
            <p:cNvSpPr/>
            <p:nvPr/>
          </p:nvSpPr>
          <p:spPr>
            <a:xfrm>
              <a:off x="2438400" y="2490182"/>
              <a:ext cx="990600" cy="2000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31161" y="2134810"/>
              <a:ext cx="1992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Forensics </a:t>
              </a:r>
              <a:r>
                <a:rPr lang="en-US" dirty="0" err="1" smtClean="0"/>
                <a:t>shellcode</a:t>
              </a:r>
              <a:endParaRPr lang="en-US" dirty="0"/>
            </a:p>
          </p:txBody>
        </p:sp>
      </p:grpSp>
      <p:sp>
        <p:nvSpPr>
          <p:cNvPr id="57" name="Line 30"/>
          <p:cNvSpPr>
            <a:spLocks noChangeShapeType="1"/>
          </p:cNvSpPr>
          <p:nvPr/>
        </p:nvSpPr>
        <p:spPr bwMode="auto">
          <a:xfrm>
            <a:off x="3124200" y="2574149"/>
            <a:ext cx="1371600" cy="0"/>
          </a:xfrm>
          <a:prstGeom prst="line">
            <a:avLst/>
          </a:prstGeom>
          <a:noFill/>
          <a:ln w="38100">
            <a:solidFill>
              <a:srgbClr val="CC0099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96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 autoUpdateAnimBg="0"/>
      <p:bldP spid="58" grpId="0" animBg="1"/>
      <p:bldP spid="63" grpId="0" animBg="1" autoUpdateAnimBg="0"/>
      <p:bldP spid="64" grpId="0" animBg="1"/>
      <p:bldP spid="5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2/12/2013</a:t>
            </a:r>
            <a:endParaRPr lang="en-GB"/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CS-695 Host Forensics</a:t>
            </a:r>
            <a:endParaRPr lang="en-GB"/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F7907-B1E9-4F40-83D5-E1002F814187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sp>
        <p:nvSpPr>
          <p:cNvPr id="22533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Network Data Tracking</a:t>
            </a:r>
            <a:endParaRPr lang="en-GB"/>
          </a:p>
        </p:txBody>
      </p:sp>
      <p:grpSp>
        <p:nvGrpSpPr>
          <p:cNvPr id="2" name="Group 2076"/>
          <p:cNvGrpSpPr>
            <a:grpSpLocks/>
          </p:cNvGrpSpPr>
          <p:nvPr/>
        </p:nvGrpSpPr>
        <p:grpSpPr bwMode="auto">
          <a:xfrm>
            <a:off x="1143000" y="1981200"/>
            <a:ext cx="7543800" cy="457200"/>
            <a:chOff x="720" y="1248"/>
            <a:chExt cx="4752" cy="288"/>
          </a:xfrm>
        </p:grpSpPr>
        <p:sp>
          <p:nvSpPr>
            <p:cNvPr id="22562" name="Text Box 2051"/>
            <p:cNvSpPr txBox="1">
              <a:spLocks noChangeArrowheads="1"/>
            </p:cNvSpPr>
            <p:nvPr/>
          </p:nvSpPr>
          <p:spPr bwMode="auto">
            <a:xfrm>
              <a:off x="720" y="1248"/>
              <a:ext cx="20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Register = network_read</a:t>
              </a:r>
              <a:endParaRPr lang="en-GB"/>
            </a:p>
          </p:txBody>
        </p:sp>
        <p:sp>
          <p:nvSpPr>
            <p:cNvPr id="22563" name="Rectangle 2052"/>
            <p:cNvSpPr>
              <a:spLocks noChangeArrowheads="1"/>
            </p:cNvSpPr>
            <p:nvPr/>
          </p:nvSpPr>
          <p:spPr bwMode="auto">
            <a:xfrm>
              <a:off x="3120" y="1296"/>
              <a:ext cx="2352" cy="2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4" name="Text Box 2053"/>
            <p:cNvSpPr txBox="1">
              <a:spLocks noChangeArrowheads="1"/>
            </p:cNvSpPr>
            <p:nvPr/>
          </p:nvSpPr>
          <p:spPr bwMode="auto">
            <a:xfrm>
              <a:off x="3888" y="1248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Registers</a:t>
              </a:r>
              <a:endParaRPr lang="en-GB"/>
            </a:p>
          </p:txBody>
        </p:sp>
      </p:grpSp>
      <p:sp>
        <p:nvSpPr>
          <p:cNvPr id="23559" name="Rectangle 2055"/>
          <p:cNvSpPr>
            <a:spLocks noChangeArrowheads="1"/>
          </p:cNvSpPr>
          <p:nvPr/>
        </p:nvSpPr>
        <p:spPr bwMode="auto">
          <a:xfrm>
            <a:off x="5562600" y="20574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3" name="Group 2077"/>
          <p:cNvGrpSpPr>
            <a:grpSpLocks/>
          </p:cNvGrpSpPr>
          <p:nvPr/>
        </p:nvGrpSpPr>
        <p:grpSpPr bwMode="auto">
          <a:xfrm>
            <a:off x="1066800" y="2743200"/>
            <a:ext cx="7620000" cy="533400"/>
            <a:chOff x="672" y="1728"/>
            <a:chExt cx="4800" cy="336"/>
          </a:xfrm>
        </p:grpSpPr>
        <p:sp>
          <p:nvSpPr>
            <p:cNvPr id="22558" name="Text Box 2057"/>
            <p:cNvSpPr txBox="1">
              <a:spLocks noChangeArrowheads="1"/>
            </p:cNvSpPr>
            <p:nvPr/>
          </p:nvSpPr>
          <p:spPr bwMode="auto">
            <a:xfrm>
              <a:off x="672" y="1776"/>
              <a:ext cx="21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Reg. A = Reg. A + Reg. B</a:t>
              </a:r>
              <a:endParaRPr lang="en-GB"/>
            </a:p>
          </p:txBody>
        </p:sp>
        <p:sp>
          <p:nvSpPr>
            <p:cNvPr id="22559" name="Rectangle 2058"/>
            <p:cNvSpPr>
              <a:spLocks noChangeArrowheads="1"/>
            </p:cNvSpPr>
            <p:nvPr/>
          </p:nvSpPr>
          <p:spPr bwMode="auto">
            <a:xfrm>
              <a:off x="3120" y="1776"/>
              <a:ext cx="2352" cy="2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0" name="Text Box 2059"/>
            <p:cNvSpPr txBox="1">
              <a:spLocks noChangeArrowheads="1"/>
            </p:cNvSpPr>
            <p:nvPr/>
          </p:nvSpPr>
          <p:spPr bwMode="auto">
            <a:xfrm>
              <a:off x="3888" y="1728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Registers</a:t>
              </a:r>
              <a:endParaRPr lang="en-GB"/>
            </a:p>
          </p:txBody>
        </p:sp>
        <p:sp>
          <p:nvSpPr>
            <p:cNvPr id="22561" name="Rectangle 2060"/>
            <p:cNvSpPr>
              <a:spLocks noChangeArrowheads="1"/>
            </p:cNvSpPr>
            <p:nvPr/>
          </p:nvSpPr>
          <p:spPr bwMode="auto">
            <a:xfrm>
              <a:off x="3504" y="1776"/>
              <a:ext cx="288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23565" name="Rectangle 2061"/>
          <p:cNvSpPr>
            <a:spLocks noChangeArrowheads="1"/>
          </p:cNvSpPr>
          <p:nvPr/>
        </p:nvSpPr>
        <p:spPr bwMode="auto">
          <a:xfrm>
            <a:off x="5105400" y="28194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4" name="Group 2078"/>
          <p:cNvGrpSpPr>
            <a:grpSpLocks/>
          </p:cNvGrpSpPr>
          <p:nvPr/>
        </p:nvGrpSpPr>
        <p:grpSpPr bwMode="auto">
          <a:xfrm>
            <a:off x="1219200" y="3352800"/>
            <a:ext cx="7467600" cy="1447800"/>
            <a:chOff x="768" y="2112"/>
            <a:chExt cx="4704" cy="912"/>
          </a:xfrm>
        </p:grpSpPr>
        <p:sp>
          <p:nvSpPr>
            <p:cNvPr id="22551" name="Rectangle 2062"/>
            <p:cNvSpPr>
              <a:spLocks noChangeArrowheads="1"/>
            </p:cNvSpPr>
            <p:nvPr/>
          </p:nvSpPr>
          <p:spPr bwMode="auto">
            <a:xfrm>
              <a:off x="3120" y="2160"/>
              <a:ext cx="2352" cy="2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2" name="Text Box 2063"/>
            <p:cNvSpPr txBox="1">
              <a:spLocks noChangeArrowheads="1"/>
            </p:cNvSpPr>
            <p:nvPr/>
          </p:nvSpPr>
          <p:spPr bwMode="auto">
            <a:xfrm>
              <a:off x="3888" y="211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Registers</a:t>
              </a:r>
              <a:endParaRPr lang="en-GB"/>
            </a:p>
          </p:txBody>
        </p:sp>
        <p:sp>
          <p:nvSpPr>
            <p:cNvPr id="22553" name="Rectangle 2064"/>
            <p:cNvSpPr>
              <a:spLocks noChangeArrowheads="1"/>
            </p:cNvSpPr>
            <p:nvPr/>
          </p:nvSpPr>
          <p:spPr bwMode="auto">
            <a:xfrm>
              <a:off x="3504" y="2160"/>
              <a:ext cx="288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2554" name="Rectangle 2065"/>
            <p:cNvSpPr>
              <a:spLocks noChangeArrowheads="1"/>
            </p:cNvSpPr>
            <p:nvPr/>
          </p:nvSpPr>
          <p:spPr bwMode="auto">
            <a:xfrm>
              <a:off x="3216" y="2160"/>
              <a:ext cx="288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2555" name="Rectangle 2066"/>
            <p:cNvSpPr>
              <a:spLocks noChangeArrowheads="1"/>
            </p:cNvSpPr>
            <p:nvPr/>
          </p:nvSpPr>
          <p:spPr bwMode="auto">
            <a:xfrm>
              <a:off x="3120" y="2448"/>
              <a:ext cx="2352" cy="57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2556" name="Text Box 2067"/>
            <p:cNvSpPr txBox="1">
              <a:spLocks noChangeArrowheads="1"/>
            </p:cNvSpPr>
            <p:nvPr/>
          </p:nvSpPr>
          <p:spPr bwMode="auto">
            <a:xfrm>
              <a:off x="4464" y="2592"/>
              <a:ext cx="7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Memory</a:t>
              </a:r>
              <a:endParaRPr lang="en-GB"/>
            </a:p>
          </p:txBody>
        </p:sp>
        <p:sp>
          <p:nvSpPr>
            <p:cNvPr id="22557" name="Text Box 2068"/>
            <p:cNvSpPr txBox="1">
              <a:spLocks noChangeArrowheads="1"/>
            </p:cNvSpPr>
            <p:nvPr/>
          </p:nvSpPr>
          <p:spPr bwMode="auto">
            <a:xfrm>
              <a:off x="768" y="2400"/>
              <a:ext cx="1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err="1"/>
                <a:t>Memory(A</a:t>
              </a:r>
              <a:r>
                <a:rPr lang="en-US" dirty="0"/>
                <a:t>) = Reg. A</a:t>
              </a:r>
              <a:endParaRPr lang="en-GB" dirty="0"/>
            </a:p>
          </p:txBody>
        </p:sp>
      </p:grpSp>
      <p:sp>
        <p:nvSpPr>
          <p:cNvPr id="23573" name="Rectangle 2069"/>
          <p:cNvSpPr>
            <a:spLocks noChangeArrowheads="1"/>
          </p:cNvSpPr>
          <p:nvPr/>
        </p:nvSpPr>
        <p:spPr bwMode="auto">
          <a:xfrm>
            <a:off x="5562600" y="4114800"/>
            <a:ext cx="3810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079"/>
          <p:cNvGrpSpPr>
            <a:grpSpLocks/>
          </p:cNvGrpSpPr>
          <p:nvPr/>
        </p:nvGrpSpPr>
        <p:grpSpPr bwMode="auto">
          <a:xfrm>
            <a:off x="1203325" y="5257800"/>
            <a:ext cx="7483475" cy="533400"/>
            <a:chOff x="758" y="3312"/>
            <a:chExt cx="4714" cy="336"/>
          </a:xfrm>
        </p:grpSpPr>
        <p:sp>
          <p:nvSpPr>
            <p:cNvPr id="22546" name="Text Box 2070"/>
            <p:cNvSpPr txBox="1">
              <a:spLocks noChangeArrowheads="1"/>
            </p:cNvSpPr>
            <p:nvPr/>
          </p:nvSpPr>
          <p:spPr bwMode="auto">
            <a:xfrm>
              <a:off x="758" y="3360"/>
              <a:ext cx="21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Reg.B = Reg.A / 156.345 </a:t>
              </a:r>
              <a:endParaRPr lang="en-GB"/>
            </a:p>
          </p:txBody>
        </p:sp>
        <p:sp>
          <p:nvSpPr>
            <p:cNvPr id="22547" name="Rectangle 2071"/>
            <p:cNvSpPr>
              <a:spLocks noChangeArrowheads="1"/>
            </p:cNvSpPr>
            <p:nvPr/>
          </p:nvSpPr>
          <p:spPr bwMode="auto">
            <a:xfrm>
              <a:off x="3120" y="3360"/>
              <a:ext cx="2352" cy="2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8" name="Text Box 2072"/>
            <p:cNvSpPr txBox="1">
              <a:spLocks noChangeArrowheads="1"/>
            </p:cNvSpPr>
            <p:nvPr/>
          </p:nvSpPr>
          <p:spPr bwMode="auto">
            <a:xfrm>
              <a:off x="3888" y="331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Registers</a:t>
              </a:r>
              <a:endParaRPr lang="en-GB"/>
            </a:p>
          </p:txBody>
        </p:sp>
        <p:sp>
          <p:nvSpPr>
            <p:cNvPr id="22549" name="Rectangle 2073"/>
            <p:cNvSpPr>
              <a:spLocks noChangeArrowheads="1"/>
            </p:cNvSpPr>
            <p:nvPr/>
          </p:nvSpPr>
          <p:spPr bwMode="auto">
            <a:xfrm>
              <a:off x="3504" y="3360"/>
              <a:ext cx="288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2550" name="Rectangle 2074"/>
            <p:cNvSpPr>
              <a:spLocks noChangeArrowheads="1"/>
            </p:cNvSpPr>
            <p:nvPr/>
          </p:nvSpPr>
          <p:spPr bwMode="auto">
            <a:xfrm>
              <a:off x="3216" y="3360"/>
              <a:ext cx="288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2084"/>
          <p:cNvGrpSpPr>
            <a:grpSpLocks/>
          </p:cNvGrpSpPr>
          <p:nvPr/>
        </p:nvGrpSpPr>
        <p:grpSpPr bwMode="auto">
          <a:xfrm>
            <a:off x="5562600" y="5334000"/>
            <a:ext cx="457200" cy="381000"/>
            <a:chOff x="3504" y="3360"/>
            <a:chExt cx="288" cy="240"/>
          </a:xfrm>
        </p:grpSpPr>
        <p:sp>
          <p:nvSpPr>
            <p:cNvPr id="22543" name="Rectangle 2080"/>
            <p:cNvSpPr>
              <a:spLocks noChangeArrowheads="1"/>
            </p:cNvSpPr>
            <p:nvPr/>
          </p:nvSpPr>
          <p:spPr bwMode="auto">
            <a:xfrm>
              <a:off x="3504" y="3360"/>
              <a:ext cx="288" cy="24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4" name="Line 2081"/>
            <p:cNvSpPr>
              <a:spLocks noChangeShapeType="1"/>
            </p:cNvSpPr>
            <p:nvPr/>
          </p:nvSpPr>
          <p:spPr bwMode="auto">
            <a:xfrm>
              <a:off x="3504" y="3360"/>
              <a:ext cx="288" cy="0"/>
            </a:xfrm>
            <a:prstGeom prst="lin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5" name="Line 2082"/>
            <p:cNvSpPr>
              <a:spLocks noChangeShapeType="1"/>
            </p:cNvSpPr>
            <p:nvPr/>
          </p:nvSpPr>
          <p:spPr bwMode="auto">
            <a:xfrm>
              <a:off x="3504" y="3600"/>
              <a:ext cx="288" cy="0"/>
            </a:xfrm>
            <a:prstGeom prst="lin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2542" name="Picture 2085" descr="C:\Documents and Settings\legba\Desktop\trac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304800"/>
            <a:ext cx="10302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899583" y="4267200"/>
            <a:ext cx="3164417" cy="8358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 mapped data, IPC, DMA are all handled!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2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 autoUpdateAnimBg="0"/>
      <p:bldP spid="23565" grpId="0" animBg="1" autoUpdateAnimBg="0"/>
      <p:bldP spid="23573" grpId="0" animBg="1"/>
      <p:bldP spid="3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3454400" y="5346701"/>
            <a:ext cx="5245100" cy="965199"/>
            <a:chOff x="3454400" y="5346701"/>
            <a:chExt cx="5245100" cy="965199"/>
          </a:xfrm>
        </p:grpSpPr>
        <p:sp>
          <p:nvSpPr>
            <p:cNvPr id="35" name="Rectangle 34"/>
            <p:cNvSpPr/>
            <p:nvPr/>
          </p:nvSpPr>
          <p:spPr>
            <a:xfrm>
              <a:off x="3454400" y="5346701"/>
              <a:ext cx="5245100" cy="330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Shadow memory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987800" y="5981700"/>
              <a:ext cx="4088342" cy="330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Incoming network data trace</a:t>
              </a:r>
              <a:endParaRPr lang="en-US" dirty="0"/>
            </a:p>
          </p:txBody>
        </p:sp>
      </p:grp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3F6F6-5B0E-B94A-8ED5-39AECC549302}" type="slidenum">
              <a:rPr lang="en-GB"/>
              <a:pPr/>
              <a:t>49</a:t>
            </a:fld>
            <a:endParaRPr lang="en-GB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dirty="0" smtClean="0"/>
              <a:t> Is </a:t>
            </a:r>
            <a:r>
              <a:rPr lang="en-US" dirty="0"/>
              <a:t>the</a:t>
            </a:r>
            <a:r>
              <a:rPr lang="en-US" dirty="0" smtClean="0"/>
              <a:t> Nature </a:t>
            </a:r>
            <a:r>
              <a:rPr lang="en-US" dirty="0"/>
              <a:t>of the</a:t>
            </a:r>
            <a:r>
              <a:rPr lang="en-US" dirty="0" smtClean="0"/>
              <a:t> Tags</a:t>
            </a:r>
            <a:r>
              <a:rPr lang="en-US" dirty="0"/>
              <a:t>?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83" y="1600200"/>
            <a:ext cx="7787216" cy="1854199"/>
          </a:xfrm>
        </p:spPr>
        <p:txBody>
          <a:bodyPr>
            <a:normAutofit/>
          </a:bodyPr>
          <a:lstStyle/>
          <a:p>
            <a:r>
              <a:rPr lang="en-US" dirty="0" smtClean="0"/>
              <a:t>Binary memory tags </a:t>
            </a:r>
            <a:r>
              <a:rPr lang="en-US" sz="2600" dirty="0" smtClean="0"/>
              <a:t>(e.g., 1 </a:t>
            </a:r>
            <a:r>
              <a:rPr lang="en-US" sz="2600" dirty="0"/>
              <a:t>= tainted,</a:t>
            </a:r>
            <a:r>
              <a:rPr lang="en-US" sz="2600" dirty="0" smtClean="0"/>
              <a:t> 0 = clean)</a:t>
            </a:r>
          </a:p>
          <a:p>
            <a:pPr lvl="1"/>
            <a:r>
              <a:rPr lang="en-US" dirty="0" smtClean="0"/>
              <a:t>Larger register tags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899583" y="4203701"/>
            <a:ext cx="7787216" cy="143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Offset in the network trace (colored tags)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information, but slower and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lossy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873500" y="2718832"/>
            <a:ext cx="5245100" cy="863600"/>
            <a:chOff x="2159000" y="2806700"/>
            <a:chExt cx="5245100" cy="863600"/>
          </a:xfrm>
        </p:grpSpPr>
        <p:grpSp>
          <p:nvGrpSpPr>
            <p:cNvPr id="30" name="Group 29"/>
            <p:cNvGrpSpPr/>
            <p:nvPr/>
          </p:nvGrpSpPr>
          <p:grpSpPr>
            <a:xfrm>
              <a:off x="2159000" y="3340100"/>
              <a:ext cx="5245100" cy="330200"/>
              <a:chOff x="2159000" y="3340100"/>
              <a:chExt cx="5245100" cy="330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159000" y="3340100"/>
                <a:ext cx="5245100" cy="3302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Shadow memory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768600" y="3340100"/>
                <a:ext cx="264583" cy="330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243792" y="2806700"/>
              <a:ext cx="2132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</a:t>
              </a:r>
              <a:r>
                <a:rPr lang="en-US" dirty="0" err="1" smtClean="0"/>
                <a:t>em_addr</a:t>
              </a:r>
              <a:r>
                <a:rPr lang="en-US" dirty="0" smtClean="0"/>
                <a:t> is tainted</a:t>
              </a:r>
              <a:endParaRPr lang="en-US" dirty="0"/>
            </a:p>
          </p:txBody>
        </p:sp>
        <p:cxnSp>
          <p:nvCxnSpPr>
            <p:cNvPr id="33" name="Shape 32"/>
            <p:cNvCxnSpPr>
              <a:endCxn id="28" idx="0"/>
            </p:cNvCxnSpPr>
            <p:nvPr/>
          </p:nvCxnSpPr>
          <p:spPr>
            <a:xfrm rot="10800000" flipV="1">
              <a:off x="2900892" y="3136900"/>
              <a:ext cx="342900" cy="203199"/>
            </a:xfrm>
            <a:prstGeom prst="curvedConnector2">
              <a:avLst/>
            </a:prstGeom>
            <a:ln>
              <a:tailEnd type="triangle" w="lg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40" name="Curved Connector 39"/>
          <p:cNvCxnSpPr>
            <a:stCxn id="37" idx="2"/>
            <a:endCxn id="41" idx="0"/>
          </p:cNvCxnSpPr>
          <p:nvPr/>
        </p:nvCxnSpPr>
        <p:spPr>
          <a:xfrm rot="16200000" flipH="1">
            <a:off x="4177243" y="5716058"/>
            <a:ext cx="304799" cy="22648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triangle" w="lg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084108" y="5346701"/>
            <a:ext cx="264583" cy="330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310592" y="5981700"/>
            <a:ext cx="264583" cy="33020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1254874" y="3676133"/>
            <a:ext cx="2364626" cy="419101"/>
            <a:chOff x="3606800" y="3721100"/>
            <a:chExt cx="2364626" cy="419101"/>
          </a:xfrm>
        </p:grpSpPr>
        <p:sp>
          <p:nvSpPr>
            <p:cNvPr id="46" name="Rectangle 45"/>
            <p:cNvSpPr/>
            <p:nvPr/>
          </p:nvSpPr>
          <p:spPr>
            <a:xfrm>
              <a:off x="5287743" y="3721100"/>
              <a:ext cx="683683" cy="4191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EAX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06800" y="3745984"/>
              <a:ext cx="1693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Shadow register</a:t>
              </a:r>
              <a:endParaRPr lang="en-US" dirty="0"/>
            </a:p>
          </p:txBody>
        </p:sp>
      </p:grpSp>
      <p:cxnSp>
        <p:nvCxnSpPr>
          <p:cNvPr id="51" name="Shape 50"/>
          <p:cNvCxnSpPr>
            <a:endCxn id="28" idx="2"/>
          </p:cNvCxnSpPr>
          <p:nvPr/>
        </p:nvCxnSpPr>
        <p:spPr>
          <a:xfrm flipV="1">
            <a:off x="3619500" y="3582432"/>
            <a:ext cx="995892" cy="303252"/>
          </a:xfrm>
          <a:prstGeom prst="curvedConnector2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335992" y="3725903"/>
            <a:ext cx="121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mem_addr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935817" y="3687803"/>
            <a:ext cx="683683" cy="41910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EAX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386792" y="565150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offset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934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  <p:bldP spid="41" grpId="0" animBg="1"/>
      <p:bldP spid="52" grpId="0"/>
      <p:bldP spid="53" grpId="0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orto\AppData\Local\Microsoft\Windows\Temporary Internet Files\Content.IE5\6NQZ34IU\MC9004419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17430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mputer-dark-user-back-cropped-proto-custom_2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62" y="2971800"/>
            <a:ext cx="510624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How Attackers Operate</a:t>
            </a:r>
            <a:endParaRPr lang="en-US" dirty="0"/>
          </a:p>
        </p:txBody>
      </p:sp>
      <p:pic>
        <p:nvPicPr>
          <p:cNvPr id="2051" name="Picture 3" descr="C:\Users\porto\AppData\Local\Microsoft\Windows\Temporary Internet Files\Content.IE5\6NQZ34IU\MM900283682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5410200"/>
            <a:ext cx="1321118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9562" y="3810000"/>
            <a:ext cx="3038475" cy="1371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Monitor user/attacker actions and learn.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3D5-D0DA-964B-ACFF-0A00DD7101EF}" type="slidenum">
              <a:rPr lang="en-GB"/>
              <a:pPr/>
              <a:t>50</a:t>
            </a:fld>
            <a:endParaRPr lang="en-GB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</a:t>
            </a:r>
            <a:r>
              <a:rPr lang="en-US" dirty="0" smtClean="0"/>
              <a:t> Are the Tags Stored?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Flat array</a:t>
            </a:r>
          </a:p>
          <a:p>
            <a:pPr lvl="1"/>
            <a:r>
              <a:rPr lang="en-US" dirty="0" smtClean="0"/>
              <a:t>Allocated at startup</a:t>
            </a:r>
          </a:p>
          <a:p>
            <a:pPr lvl="1"/>
            <a:r>
              <a:rPr lang="en-US" dirty="0" smtClean="0"/>
              <a:t>1-bit or 1-byte per byte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101001110101110101001011001001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4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EF4D-B3A5-0241-A47D-23610CDABD28}" type="slidenum">
              <a:rPr lang="en-GB"/>
              <a:pPr/>
              <a:t>51</a:t>
            </a:fld>
            <a:endParaRPr lang="en-GB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 Tags Stored?</a:t>
            </a: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76400"/>
            <a:ext cx="7772400" cy="4114800"/>
          </a:xfrm>
        </p:spPr>
        <p:txBody>
          <a:bodyPr/>
          <a:lstStyle/>
          <a:p>
            <a:r>
              <a:rPr lang="en-US" dirty="0" smtClean="0"/>
              <a:t>Single-level page table</a:t>
            </a:r>
          </a:p>
          <a:p>
            <a:pPr lvl="1"/>
            <a:r>
              <a:rPr lang="en-US" dirty="0" smtClean="0"/>
              <a:t>Page directory allocated at startup</a:t>
            </a:r>
          </a:p>
          <a:p>
            <a:pPr lvl="1"/>
            <a:r>
              <a:rPr lang="en-US" dirty="0" smtClean="0"/>
              <a:t>Dynamically managed pages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362200" y="3970900"/>
            <a:ext cx="838200" cy="1371600"/>
            <a:chOff x="2362200" y="3581400"/>
            <a:chExt cx="838200" cy="1371600"/>
          </a:xfrm>
        </p:grpSpPr>
        <p:sp>
          <p:nvSpPr>
            <p:cNvPr id="105478" name="Rectangle 6"/>
            <p:cNvSpPr>
              <a:spLocks noChangeArrowheads="1"/>
            </p:cNvSpPr>
            <p:nvPr/>
          </p:nvSpPr>
          <p:spPr bwMode="auto">
            <a:xfrm>
              <a:off x="2362200" y="3581400"/>
              <a:ext cx="838200" cy="228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79" name="Rectangle 7"/>
            <p:cNvSpPr>
              <a:spLocks noChangeArrowheads="1"/>
            </p:cNvSpPr>
            <p:nvPr/>
          </p:nvSpPr>
          <p:spPr bwMode="auto">
            <a:xfrm>
              <a:off x="2362200" y="3810000"/>
              <a:ext cx="838200" cy="228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80" name="Rectangle 8"/>
            <p:cNvSpPr>
              <a:spLocks noChangeArrowheads="1"/>
            </p:cNvSpPr>
            <p:nvPr/>
          </p:nvSpPr>
          <p:spPr bwMode="auto">
            <a:xfrm>
              <a:off x="2362200" y="4038600"/>
              <a:ext cx="838200" cy="228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2362200" y="4267200"/>
              <a:ext cx="838200" cy="228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82" name="Rectangle 10"/>
            <p:cNvSpPr>
              <a:spLocks noChangeArrowheads="1"/>
            </p:cNvSpPr>
            <p:nvPr/>
          </p:nvSpPr>
          <p:spPr bwMode="auto">
            <a:xfrm>
              <a:off x="2362200" y="4495800"/>
              <a:ext cx="838200" cy="228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83" name="Rectangle 11"/>
            <p:cNvSpPr>
              <a:spLocks noChangeArrowheads="1"/>
            </p:cNvSpPr>
            <p:nvPr/>
          </p:nvSpPr>
          <p:spPr bwMode="auto">
            <a:xfrm>
              <a:off x="2362200" y="4724400"/>
              <a:ext cx="838200" cy="228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393746" y="3602600"/>
            <a:ext cx="3694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/>
              <a:t>101001110101110101001011001001</a:t>
            </a:r>
          </a:p>
        </p:txBody>
      </p:sp>
      <p:cxnSp>
        <p:nvCxnSpPr>
          <p:cNvPr id="35" name="Straight Arrow Connector 34"/>
          <p:cNvCxnSpPr>
            <a:endCxn id="32" idx="1"/>
          </p:cNvCxnSpPr>
          <p:nvPr/>
        </p:nvCxnSpPr>
        <p:spPr>
          <a:xfrm flipV="1">
            <a:off x="3033183" y="3787266"/>
            <a:ext cx="1360563" cy="273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9" idx="1"/>
          </p:cNvCxnSpPr>
          <p:nvPr/>
        </p:nvCxnSpPr>
        <p:spPr>
          <a:xfrm flipV="1">
            <a:off x="2829983" y="4428100"/>
            <a:ext cx="1360563" cy="136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190546" y="4243434"/>
            <a:ext cx="3694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/>
              <a:t>101001110101110101001011001001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46146" y="4744568"/>
            <a:ext cx="3694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/>
              <a:t>101001110101110101001011001001</a:t>
            </a:r>
          </a:p>
        </p:txBody>
      </p:sp>
      <p:cxnSp>
        <p:nvCxnSpPr>
          <p:cNvPr id="41" name="Straight Arrow Connector 40"/>
          <p:cNvCxnSpPr>
            <a:endCxn id="40" idx="1"/>
          </p:cNvCxnSpPr>
          <p:nvPr/>
        </p:nvCxnSpPr>
        <p:spPr>
          <a:xfrm>
            <a:off x="2982383" y="4755383"/>
            <a:ext cx="1563763" cy="173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3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Identifying Attacks</a:t>
            </a:r>
            <a:endParaRPr lang="en-GB" dirty="0"/>
          </a:p>
        </p:txBody>
      </p:sp>
      <p:sp>
        <p:nvSpPr>
          <p:cNvPr id="23558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Introduce code through QEMU to check for</a:t>
            </a:r>
          </a:p>
          <a:p>
            <a:pPr lvl="1"/>
            <a:r>
              <a:rPr lang="en-US" dirty="0" smtClean="0"/>
              <a:t>Control flow diversion</a:t>
            </a:r>
          </a:p>
          <a:p>
            <a:pPr lvl="1"/>
            <a:r>
              <a:rPr lang="en-US" dirty="0" smtClean="0"/>
              <a:t>Code-injection</a:t>
            </a:r>
          </a:p>
          <a:p>
            <a:pPr lvl="1"/>
            <a:r>
              <a:rPr lang="en-US" dirty="0" smtClean="0"/>
              <a:t>Overwritten system call arguments</a:t>
            </a:r>
          </a:p>
          <a:p>
            <a:pPr lvl="2"/>
            <a:r>
              <a:rPr lang="en-US" dirty="0" err="1" smtClean="0"/>
              <a:t>execv(“</a:t>
            </a:r>
            <a:r>
              <a:rPr lang="en-US" dirty="0" err="1" smtClean="0">
                <a:solidFill>
                  <a:srgbClr val="FF0000"/>
                </a:solidFill>
              </a:rPr>
              <a:t>/bin/sh</a:t>
            </a:r>
            <a:r>
              <a:rPr lang="en-US" dirty="0" smtClean="0"/>
              <a:t>”)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8A4C-DEA1-804F-A558-10A00E8D1CE4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23559" name="Rectangle 11"/>
          <p:cNvSpPr>
            <a:spLocks noChangeArrowheads="1"/>
          </p:cNvSpPr>
          <p:nvPr/>
        </p:nvSpPr>
        <p:spPr bwMode="auto">
          <a:xfrm>
            <a:off x="4876800" y="2133600"/>
            <a:ext cx="12192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JMP</a:t>
            </a:r>
          </a:p>
          <a:p>
            <a:pPr algn="ctr"/>
            <a:r>
              <a:rPr lang="en-US"/>
              <a:t>CALL</a:t>
            </a:r>
            <a:endParaRPr lang="en-GB"/>
          </a:p>
        </p:txBody>
      </p:sp>
      <p:sp>
        <p:nvSpPr>
          <p:cNvPr id="23560" name="Rectangle 12"/>
          <p:cNvSpPr>
            <a:spLocks noChangeArrowheads="1"/>
          </p:cNvSpPr>
          <p:nvPr/>
        </p:nvSpPr>
        <p:spPr bwMode="auto">
          <a:xfrm>
            <a:off x="4876800" y="3657600"/>
            <a:ext cx="13716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RET</a:t>
            </a:r>
            <a:endParaRPr lang="en-GB"/>
          </a:p>
        </p:txBody>
      </p:sp>
      <p:sp>
        <p:nvSpPr>
          <p:cNvPr id="23561" name="Oval 13"/>
          <p:cNvSpPr>
            <a:spLocks noChangeArrowheads="1"/>
          </p:cNvSpPr>
          <p:nvPr/>
        </p:nvSpPr>
        <p:spPr bwMode="auto">
          <a:xfrm>
            <a:off x="7086600" y="2057400"/>
            <a:ext cx="18288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Tagged</a:t>
            </a:r>
          </a:p>
          <a:p>
            <a:pPr algn="ctr"/>
            <a:r>
              <a:rPr lang="en-US"/>
              <a:t>Register</a:t>
            </a:r>
          </a:p>
          <a:p>
            <a:pPr algn="ctr"/>
            <a:r>
              <a:rPr lang="en-US"/>
              <a:t>Operands</a:t>
            </a:r>
            <a:endParaRPr lang="en-GB"/>
          </a:p>
        </p:txBody>
      </p:sp>
      <p:sp>
        <p:nvSpPr>
          <p:cNvPr id="23562" name="Oval 14"/>
          <p:cNvSpPr>
            <a:spLocks noChangeArrowheads="1"/>
          </p:cNvSpPr>
          <p:nvPr/>
        </p:nvSpPr>
        <p:spPr bwMode="auto">
          <a:xfrm>
            <a:off x="7086600" y="3505200"/>
            <a:ext cx="1828800" cy="990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Tagged</a:t>
            </a:r>
          </a:p>
          <a:p>
            <a:pPr algn="ctr"/>
            <a:r>
              <a:rPr lang="en-US"/>
              <a:t>Memory</a:t>
            </a:r>
            <a:endParaRPr lang="en-GB"/>
          </a:p>
        </p:txBody>
      </p:sp>
      <p:cxnSp>
        <p:nvCxnSpPr>
          <p:cNvPr id="23563" name="AutoShape 15"/>
          <p:cNvCxnSpPr>
            <a:cxnSpLocks noChangeShapeType="1"/>
            <a:stCxn id="23559" idx="3"/>
            <a:endCxn id="23561" idx="2"/>
          </p:cNvCxnSpPr>
          <p:nvPr/>
        </p:nvCxnSpPr>
        <p:spPr bwMode="auto">
          <a:xfrm>
            <a:off x="6096000" y="2552700"/>
            <a:ext cx="990600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3564" name="AutoShape 16"/>
          <p:cNvCxnSpPr>
            <a:cxnSpLocks noChangeShapeType="1"/>
            <a:stCxn id="23559" idx="3"/>
            <a:endCxn id="23562" idx="1"/>
          </p:cNvCxnSpPr>
          <p:nvPr/>
        </p:nvCxnSpPr>
        <p:spPr bwMode="auto">
          <a:xfrm>
            <a:off x="6096000" y="2552700"/>
            <a:ext cx="1258888" cy="1096963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3565" name="AutoShape 17"/>
          <p:cNvCxnSpPr>
            <a:cxnSpLocks noChangeShapeType="1"/>
            <a:stCxn id="23560" idx="3"/>
            <a:endCxn id="23562" idx="2"/>
          </p:cNvCxnSpPr>
          <p:nvPr/>
        </p:nvCxnSpPr>
        <p:spPr bwMode="auto">
          <a:xfrm>
            <a:off x="6248400" y="3962400"/>
            <a:ext cx="838200" cy="381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3566" name="Rectangle 18"/>
          <p:cNvSpPr>
            <a:spLocks noChangeArrowheads="1"/>
          </p:cNvSpPr>
          <p:nvPr/>
        </p:nvSpPr>
        <p:spPr bwMode="auto">
          <a:xfrm>
            <a:off x="4876800" y="4953000"/>
            <a:ext cx="13716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SYSCALL</a:t>
            </a:r>
            <a:endParaRPr lang="en-GB"/>
          </a:p>
        </p:txBody>
      </p:sp>
      <p:cxnSp>
        <p:nvCxnSpPr>
          <p:cNvPr id="23567" name="AutoShape 19"/>
          <p:cNvCxnSpPr>
            <a:cxnSpLocks noChangeShapeType="1"/>
            <a:stCxn id="23566" idx="3"/>
            <a:endCxn id="23562" idx="3"/>
          </p:cNvCxnSpPr>
          <p:nvPr/>
        </p:nvCxnSpPr>
        <p:spPr bwMode="auto">
          <a:xfrm flipV="1">
            <a:off x="6248400" y="4351338"/>
            <a:ext cx="1106488" cy="906462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0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It Works!</a:t>
            </a:r>
            <a:endParaRPr lang="en-GB" dirty="0"/>
          </a:p>
        </p:txBody>
      </p:sp>
      <p:sp>
        <p:nvSpPr>
          <p:cNvPr id="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9FF59-BE20-6E4E-8138-EA1035BD42E0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  <p:pic>
        <p:nvPicPr>
          <p:cNvPr id="20486" name="Picture 5" descr="C:\Documents and Settings\legba\Desktop\tb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590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342" name="Group 126"/>
          <p:cNvGraphicFramePr>
            <a:graphicFrameLocks noGrp="1"/>
          </p:cNvGraphicFramePr>
          <p:nvPr/>
        </p:nvGraphicFramePr>
        <p:xfrm>
          <a:off x="1295400" y="1828800"/>
          <a:ext cx="4267200" cy="384048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Apache chunked encoding overflow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IIS ISAPI .printer host header overflow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WebDav ntdll.dll overflow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FrontPage Server Extensions Debug Overflow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War-FTP overflow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ASN.1 Library Bitstring Heap Overflow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Windows Message Queueing Remote Overflow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RPC DCOM Interface overflow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LSASS Overflow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Windows PnP Service Remote Overflow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nbSMTP remote format string exploit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WMF exploit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3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48889-5E69-5446-8877-7803FF6ABBEA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  <p:sp>
        <p:nvSpPr>
          <p:cNvPr id="2458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Forensics</a:t>
            </a:r>
            <a:endParaRPr lang="en-GB"/>
          </a:p>
        </p:txBody>
      </p:sp>
      <p:sp>
        <p:nvSpPr>
          <p:cNvPr id="24582" name="AutoShape 1032"/>
          <p:cNvSpPr>
            <a:spLocks noChangeArrowheads="1"/>
          </p:cNvSpPr>
          <p:nvPr/>
        </p:nvSpPr>
        <p:spPr bwMode="auto">
          <a:xfrm>
            <a:off x="1219200" y="4800600"/>
            <a:ext cx="3657600" cy="14478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4583" name="AutoShape 1033"/>
          <p:cNvSpPr>
            <a:spLocks noChangeArrowheads="1"/>
          </p:cNvSpPr>
          <p:nvPr/>
        </p:nvSpPr>
        <p:spPr bwMode="auto">
          <a:xfrm>
            <a:off x="1219200" y="4038600"/>
            <a:ext cx="3657600" cy="762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4584" name="AutoShape 1034"/>
          <p:cNvSpPr>
            <a:spLocks noChangeArrowheads="1"/>
          </p:cNvSpPr>
          <p:nvPr/>
        </p:nvSpPr>
        <p:spPr bwMode="auto">
          <a:xfrm>
            <a:off x="1219200" y="1905000"/>
            <a:ext cx="1676400" cy="2133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4585" name="AutoShape 1035"/>
          <p:cNvSpPr>
            <a:spLocks noChangeArrowheads="1"/>
          </p:cNvSpPr>
          <p:nvPr/>
        </p:nvSpPr>
        <p:spPr bwMode="auto">
          <a:xfrm>
            <a:off x="2895600" y="1905000"/>
            <a:ext cx="1143000" cy="2133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AutoShape 1038"/>
          <p:cNvSpPr>
            <a:spLocks noChangeArrowheads="1"/>
          </p:cNvSpPr>
          <p:nvPr/>
        </p:nvSpPr>
        <p:spPr bwMode="auto">
          <a:xfrm>
            <a:off x="4038600" y="1905000"/>
            <a:ext cx="838200" cy="2133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2" name="Group 1050"/>
          <p:cNvGrpSpPr>
            <a:grpSpLocks/>
          </p:cNvGrpSpPr>
          <p:nvPr/>
        </p:nvGrpSpPr>
        <p:grpSpPr bwMode="auto">
          <a:xfrm>
            <a:off x="1371600" y="4953000"/>
            <a:ext cx="3352800" cy="1219200"/>
            <a:chOff x="864" y="3120"/>
            <a:chExt cx="2112" cy="768"/>
          </a:xfrm>
        </p:grpSpPr>
        <p:sp>
          <p:nvSpPr>
            <p:cNvPr id="24620" name="Rectangle 1039"/>
            <p:cNvSpPr>
              <a:spLocks noChangeArrowheads="1"/>
            </p:cNvSpPr>
            <p:nvPr/>
          </p:nvSpPr>
          <p:spPr bwMode="auto">
            <a:xfrm>
              <a:off x="864" y="3120"/>
              <a:ext cx="864" cy="19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Registers</a:t>
              </a:r>
              <a:endParaRPr lang="en-GB" dirty="0"/>
            </a:p>
          </p:txBody>
        </p:sp>
        <p:sp>
          <p:nvSpPr>
            <p:cNvPr id="24621" name="Rectangle 1040"/>
            <p:cNvSpPr>
              <a:spLocks noChangeArrowheads="1"/>
            </p:cNvSpPr>
            <p:nvPr/>
          </p:nvSpPr>
          <p:spPr bwMode="auto">
            <a:xfrm>
              <a:off x="2016" y="3120"/>
              <a:ext cx="960" cy="768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RAM</a:t>
              </a:r>
              <a:endParaRPr lang="en-GB"/>
            </a:p>
          </p:txBody>
        </p:sp>
      </p:grpSp>
      <p:sp>
        <p:nvSpPr>
          <p:cNvPr id="24588" name="Text Box 1045"/>
          <p:cNvSpPr txBox="1">
            <a:spLocks noChangeArrowheads="1"/>
          </p:cNvSpPr>
          <p:nvPr/>
        </p:nvSpPr>
        <p:spPr bwMode="auto">
          <a:xfrm>
            <a:off x="4800600" y="4953000"/>
            <a:ext cx="2138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Argos Emulator</a:t>
            </a:r>
            <a:endParaRPr lang="en-GB"/>
          </a:p>
        </p:txBody>
      </p:sp>
      <p:sp>
        <p:nvSpPr>
          <p:cNvPr id="24589" name="Text Box 1047"/>
          <p:cNvSpPr txBox="1">
            <a:spLocks noChangeArrowheads="1"/>
          </p:cNvSpPr>
          <p:nvPr/>
        </p:nvSpPr>
        <p:spPr bwMode="auto">
          <a:xfrm>
            <a:off x="4800600" y="4114800"/>
            <a:ext cx="136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Guest OS</a:t>
            </a:r>
            <a:endParaRPr lang="en-GB"/>
          </a:p>
        </p:txBody>
      </p:sp>
      <p:sp>
        <p:nvSpPr>
          <p:cNvPr id="24590" name="Text Box 1049"/>
          <p:cNvSpPr txBox="1">
            <a:spLocks noChangeArrowheads="1"/>
          </p:cNvSpPr>
          <p:nvPr/>
        </p:nvSpPr>
        <p:spPr bwMode="auto">
          <a:xfrm>
            <a:off x="4800600" y="1981200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Applications</a:t>
            </a:r>
            <a:endParaRPr lang="en-GB"/>
          </a:p>
        </p:txBody>
      </p:sp>
      <p:grpSp>
        <p:nvGrpSpPr>
          <p:cNvPr id="3" name="Group 1055"/>
          <p:cNvGrpSpPr>
            <a:grpSpLocks/>
          </p:cNvGrpSpPr>
          <p:nvPr/>
        </p:nvGrpSpPr>
        <p:grpSpPr bwMode="auto">
          <a:xfrm>
            <a:off x="2743200" y="4191000"/>
            <a:ext cx="1828800" cy="1066800"/>
            <a:chOff x="1728" y="2640"/>
            <a:chExt cx="1152" cy="672"/>
          </a:xfrm>
        </p:grpSpPr>
        <p:sp>
          <p:nvSpPr>
            <p:cNvPr id="24616" name="Rectangle 1041"/>
            <p:cNvSpPr>
              <a:spLocks noChangeArrowheads="1"/>
            </p:cNvSpPr>
            <p:nvPr/>
          </p:nvSpPr>
          <p:spPr bwMode="auto">
            <a:xfrm>
              <a:off x="1728" y="2640"/>
              <a:ext cx="1056" cy="336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/>
                <a:t>Virtual Address</a:t>
              </a:r>
            </a:p>
            <a:p>
              <a:pPr algn="ctr"/>
              <a:r>
                <a:rPr lang="en-US" sz="1800" b="1"/>
                <a:t> Space</a:t>
              </a:r>
              <a:endParaRPr lang="en-GB" sz="1800" b="1"/>
            </a:p>
          </p:txBody>
        </p:sp>
        <p:sp>
          <p:nvSpPr>
            <p:cNvPr id="24617" name="Rectangle 1051"/>
            <p:cNvSpPr>
              <a:spLocks noChangeArrowheads="1"/>
            </p:cNvSpPr>
            <p:nvPr/>
          </p:nvSpPr>
          <p:spPr bwMode="auto">
            <a:xfrm>
              <a:off x="2688" y="3264"/>
              <a:ext cx="192" cy="48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8" name="Line 1052"/>
            <p:cNvSpPr>
              <a:spLocks noChangeShapeType="1"/>
            </p:cNvSpPr>
            <p:nvPr/>
          </p:nvSpPr>
          <p:spPr bwMode="auto">
            <a:xfrm>
              <a:off x="1728" y="2976"/>
              <a:ext cx="96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9" name="Line 1054"/>
            <p:cNvSpPr>
              <a:spLocks noChangeShapeType="1"/>
            </p:cNvSpPr>
            <p:nvPr/>
          </p:nvSpPr>
          <p:spPr bwMode="auto">
            <a:xfrm>
              <a:off x="2784" y="2976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59"/>
          <p:cNvGrpSpPr>
            <a:grpSpLocks/>
          </p:cNvGrpSpPr>
          <p:nvPr/>
        </p:nvGrpSpPr>
        <p:grpSpPr bwMode="auto">
          <a:xfrm>
            <a:off x="1600200" y="2133600"/>
            <a:ext cx="1981200" cy="3124200"/>
            <a:chOff x="1008" y="1344"/>
            <a:chExt cx="1248" cy="1968"/>
          </a:xfrm>
        </p:grpSpPr>
        <p:sp>
          <p:nvSpPr>
            <p:cNvPr id="24612" name="Rectangle 1042"/>
            <p:cNvSpPr>
              <a:spLocks noChangeArrowheads="1"/>
            </p:cNvSpPr>
            <p:nvPr/>
          </p:nvSpPr>
          <p:spPr bwMode="auto">
            <a:xfrm>
              <a:off x="1008" y="1344"/>
              <a:ext cx="720" cy="720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/>
                <a:t>Virtual </a:t>
              </a:r>
            </a:p>
            <a:p>
              <a:pPr algn="ctr"/>
              <a:r>
                <a:rPr lang="en-US" sz="1800" b="1"/>
                <a:t>Address</a:t>
              </a:r>
            </a:p>
            <a:p>
              <a:pPr algn="ctr"/>
              <a:r>
                <a:rPr lang="en-US" sz="1800" b="1"/>
                <a:t> Space</a:t>
              </a:r>
              <a:endParaRPr lang="en-GB" sz="1800" b="1"/>
            </a:p>
          </p:txBody>
        </p:sp>
        <p:sp>
          <p:nvSpPr>
            <p:cNvPr id="24613" name="Rectangle 1056"/>
            <p:cNvSpPr>
              <a:spLocks noChangeArrowheads="1"/>
            </p:cNvSpPr>
            <p:nvPr/>
          </p:nvSpPr>
          <p:spPr bwMode="auto">
            <a:xfrm>
              <a:off x="2112" y="3264"/>
              <a:ext cx="144" cy="48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4" name="Line 1057"/>
            <p:cNvSpPr>
              <a:spLocks noChangeShapeType="1"/>
            </p:cNvSpPr>
            <p:nvPr/>
          </p:nvSpPr>
          <p:spPr bwMode="auto">
            <a:xfrm>
              <a:off x="1008" y="2064"/>
              <a:ext cx="110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5" name="Line 1058"/>
            <p:cNvSpPr>
              <a:spLocks noChangeShapeType="1"/>
            </p:cNvSpPr>
            <p:nvPr/>
          </p:nvSpPr>
          <p:spPr bwMode="auto">
            <a:xfrm>
              <a:off x="1728" y="2064"/>
              <a:ext cx="528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434" name="AutoShape 1074"/>
          <p:cNvSpPr>
            <a:spLocks noChangeArrowheads="1"/>
          </p:cNvSpPr>
          <p:nvPr/>
        </p:nvSpPr>
        <p:spPr bwMode="auto">
          <a:xfrm>
            <a:off x="4038600" y="1905000"/>
            <a:ext cx="838200" cy="21336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4594" name="Text Box 1065"/>
          <p:cNvSpPr txBox="1">
            <a:spLocks noChangeArrowheads="1"/>
          </p:cNvSpPr>
          <p:nvPr/>
        </p:nvSpPr>
        <p:spPr bwMode="auto">
          <a:xfrm>
            <a:off x="5927725" y="2251075"/>
            <a:ext cx="290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endParaRPr lang="en-US"/>
          </a:p>
        </p:txBody>
      </p:sp>
      <p:grpSp>
        <p:nvGrpSpPr>
          <p:cNvPr id="5" name="Group 1070"/>
          <p:cNvGrpSpPr>
            <a:grpSpLocks/>
          </p:cNvGrpSpPr>
          <p:nvPr/>
        </p:nvGrpSpPr>
        <p:grpSpPr bwMode="auto">
          <a:xfrm>
            <a:off x="1600200" y="1335088"/>
            <a:ext cx="1697038" cy="1027112"/>
            <a:chOff x="1008" y="841"/>
            <a:chExt cx="1069" cy="647"/>
          </a:xfrm>
        </p:grpSpPr>
        <p:sp>
          <p:nvSpPr>
            <p:cNvPr id="24610" name="Rectangle 1066"/>
            <p:cNvSpPr>
              <a:spLocks noChangeArrowheads="1"/>
            </p:cNvSpPr>
            <p:nvPr/>
          </p:nvSpPr>
          <p:spPr bwMode="auto">
            <a:xfrm>
              <a:off x="1008" y="1392"/>
              <a:ext cx="720" cy="4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4611" name="Picture 106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36" y="841"/>
              <a:ext cx="541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073"/>
          <p:cNvGrpSpPr>
            <a:grpSpLocks/>
          </p:cNvGrpSpPr>
          <p:nvPr/>
        </p:nvGrpSpPr>
        <p:grpSpPr bwMode="auto">
          <a:xfrm>
            <a:off x="2743200" y="2209800"/>
            <a:ext cx="1371600" cy="1066800"/>
            <a:chOff x="1728" y="1392"/>
            <a:chExt cx="864" cy="672"/>
          </a:xfrm>
        </p:grpSpPr>
        <p:pic>
          <p:nvPicPr>
            <p:cNvPr id="24608" name="Picture 1071" descr="C:\Documents and Settings\legba\Desktop\Austin.Powers.NY.ID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0" y="1680"/>
              <a:ext cx="236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9" name="Line 1072"/>
            <p:cNvSpPr>
              <a:spLocks noChangeShapeType="1"/>
            </p:cNvSpPr>
            <p:nvPr/>
          </p:nvSpPr>
          <p:spPr bwMode="auto">
            <a:xfrm>
              <a:off x="1728" y="1392"/>
              <a:ext cx="864" cy="672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miter lim="800000"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1077"/>
          <p:cNvGrpSpPr>
            <a:grpSpLocks/>
          </p:cNvGrpSpPr>
          <p:nvPr/>
        </p:nvGrpSpPr>
        <p:grpSpPr bwMode="auto">
          <a:xfrm>
            <a:off x="4648200" y="2819400"/>
            <a:ext cx="2819400" cy="1192213"/>
            <a:chOff x="2928" y="1776"/>
            <a:chExt cx="1776" cy="751"/>
          </a:xfrm>
        </p:grpSpPr>
        <p:sp>
          <p:nvSpPr>
            <p:cNvPr id="24600" name="Line 1075"/>
            <p:cNvSpPr>
              <a:spLocks noChangeShapeType="1"/>
            </p:cNvSpPr>
            <p:nvPr/>
          </p:nvSpPr>
          <p:spPr bwMode="auto">
            <a:xfrm>
              <a:off x="2928" y="2304"/>
              <a:ext cx="144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miter lim="800000"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1" name="Text Box 1076"/>
            <p:cNvSpPr txBox="1">
              <a:spLocks noChangeArrowheads="1"/>
            </p:cNvSpPr>
            <p:nvPr/>
          </p:nvSpPr>
          <p:spPr bwMode="auto">
            <a:xfrm>
              <a:off x="3216" y="1776"/>
              <a:ext cx="1488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D60093"/>
                  </a:solidFill>
                </a:rPr>
                <a:t>Process name</a:t>
              </a:r>
            </a:p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D60093"/>
                  </a:solidFill>
                </a:rPr>
                <a:t>Linked Libraries</a:t>
              </a:r>
            </a:p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D60093"/>
                  </a:solidFill>
                </a:rPr>
                <a:t>Open Ports</a:t>
              </a:r>
              <a:endParaRPr lang="en-GB" sz="1800" dirty="0">
                <a:solidFill>
                  <a:srgbClr val="D60093"/>
                </a:solidFill>
              </a:endParaRPr>
            </a:p>
          </p:txBody>
        </p:sp>
      </p:grpSp>
      <p:pic>
        <p:nvPicPr>
          <p:cNvPr id="24599" name="Picture 1081" descr="C:\Documents and Settings\legba\Desktop\hand.GIF"/>
          <p:cNvPicPr>
            <a:picLocks noChangeAspect="1" noChangeArrowheads="1"/>
          </p:cNvPicPr>
          <p:nvPr/>
        </p:nvPicPr>
        <p:blipFill>
          <a:blip r:embed="rId4"/>
          <a:srcRect r="64761" b="57143"/>
          <a:stretch>
            <a:fillRect/>
          </a:stretch>
        </p:blipFill>
        <p:spPr bwMode="auto">
          <a:xfrm>
            <a:off x="7620000" y="228600"/>
            <a:ext cx="12192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2982502" y="6352143"/>
            <a:ext cx="1589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 dump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2057401" y="3276599"/>
            <a:ext cx="925102" cy="3260209"/>
            <a:chOff x="2057401" y="3276599"/>
            <a:chExt cx="925102" cy="3260209"/>
          </a:xfrm>
        </p:grpSpPr>
        <p:cxnSp>
          <p:nvCxnSpPr>
            <p:cNvPr id="47" name="Straight Arrow Connector 46"/>
            <p:cNvCxnSpPr>
              <a:stCxn id="24612" idx="2"/>
              <a:endCxn id="50" idx="1"/>
            </p:cNvCxnSpPr>
            <p:nvPr/>
          </p:nvCxnSpPr>
          <p:spPr>
            <a:xfrm rot="16200000" flipH="1">
              <a:off x="946997" y="4501303"/>
              <a:ext cx="3260209" cy="81080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4620" idx="2"/>
              <a:endCxn id="50" idx="1"/>
            </p:cNvCxnSpPr>
            <p:nvPr/>
          </p:nvCxnSpPr>
          <p:spPr>
            <a:xfrm rot="16200000" flipH="1">
              <a:off x="1880447" y="5434753"/>
              <a:ext cx="1279009" cy="92510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4" grpId="0" animBg="1" autoUpdateAnimBg="0"/>
      <p:bldP spid="5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339850" y="4343400"/>
            <a:ext cx="7727950" cy="2034064"/>
            <a:chOff x="1339850" y="4343400"/>
            <a:chExt cx="7727950" cy="2034064"/>
          </a:xfrm>
        </p:grpSpPr>
        <p:sp>
          <p:nvSpPr>
            <p:cNvPr id="52" name="Rounded Rectangle 51"/>
            <p:cNvSpPr/>
            <p:nvPr/>
          </p:nvSpPr>
          <p:spPr>
            <a:xfrm>
              <a:off x="4876800" y="4343400"/>
              <a:ext cx="4191000" cy="1905000"/>
            </a:xfrm>
            <a:prstGeom prst="roundRect">
              <a:avLst>
                <a:gd name="adj" fmla="val 347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39850" y="5177135"/>
              <a:ext cx="35166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/>
                <a:t>Sweetbait[Computer</a:t>
              </a:r>
              <a:r>
                <a:rPr lang="en-US" b="1" dirty="0" smtClean="0"/>
                <a:t> Networks 07]</a:t>
              </a:r>
            </a:p>
            <a:p>
              <a:pPr algn="ctr"/>
              <a:r>
                <a:rPr lang="en-US" dirty="0" smtClean="0"/>
                <a:t>A collaborative IDS &amp; IPS</a:t>
              </a:r>
            </a:p>
            <a:p>
              <a:pPr algn="ctr"/>
              <a:r>
                <a:rPr lang="en-US" dirty="0" smtClean="0"/>
                <a:t>Using Low- and High-interaction</a:t>
              </a:r>
            </a:p>
            <a:p>
              <a:pPr algn="ctr"/>
              <a:r>
                <a:rPr lang="en-US" dirty="0" err="1" smtClean="0"/>
                <a:t>Honeypots</a:t>
              </a:r>
              <a:endParaRPr lang="en-US" dirty="0"/>
            </a:p>
          </p:txBody>
        </p:sp>
      </p:grpSp>
      <p:sp>
        <p:nvSpPr>
          <p:cNvPr id="5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360ED-CD31-5149-B88A-DA18475742FD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219200" y="1828800"/>
            <a:ext cx="3352800" cy="1905000"/>
            <a:chOff x="768" y="1152"/>
            <a:chExt cx="2112" cy="1200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768" y="1440"/>
              <a:ext cx="2112" cy="912"/>
              <a:chOff x="768" y="1440"/>
              <a:chExt cx="2112" cy="912"/>
            </a:xfrm>
          </p:grpSpPr>
          <p:sp>
            <p:nvSpPr>
              <p:cNvPr id="25648" name="Rectangle 9"/>
              <p:cNvSpPr>
                <a:spLocks noChangeArrowheads="1"/>
              </p:cNvSpPr>
              <p:nvPr/>
            </p:nvSpPr>
            <p:spPr bwMode="auto">
              <a:xfrm>
                <a:off x="768" y="1440"/>
                <a:ext cx="2112" cy="19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49" name="Rectangle 10"/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2112" cy="19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0" name="Rectangle 11"/>
              <p:cNvSpPr>
                <a:spLocks noChangeArrowheads="1"/>
              </p:cNvSpPr>
              <p:nvPr/>
            </p:nvSpPr>
            <p:spPr bwMode="auto">
              <a:xfrm>
                <a:off x="768" y="1920"/>
                <a:ext cx="2112" cy="19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1" name="Rectangle 12"/>
              <p:cNvSpPr>
                <a:spLocks noChangeArrowheads="1"/>
              </p:cNvSpPr>
              <p:nvPr/>
            </p:nvSpPr>
            <p:spPr bwMode="auto">
              <a:xfrm>
                <a:off x="768" y="2160"/>
                <a:ext cx="2112" cy="19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647" name="Text Box 48"/>
            <p:cNvSpPr txBox="1">
              <a:spLocks noChangeArrowheads="1"/>
            </p:cNvSpPr>
            <p:nvPr/>
          </p:nvSpPr>
          <p:spPr bwMode="auto">
            <a:xfrm>
              <a:off x="844" y="1152"/>
              <a:ext cx="19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Logged Network Flows</a:t>
              </a:r>
              <a:endParaRPr lang="en-GB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181600" y="3048000"/>
            <a:ext cx="3352800" cy="304800"/>
            <a:chOff x="768" y="1920"/>
            <a:chExt cx="2112" cy="192"/>
          </a:xfrm>
        </p:grpSpPr>
        <p:sp>
          <p:nvSpPr>
            <p:cNvPr id="25644" name="Rectangle 18"/>
            <p:cNvSpPr>
              <a:spLocks noChangeArrowheads="1"/>
            </p:cNvSpPr>
            <p:nvPr/>
          </p:nvSpPr>
          <p:spPr bwMode="auto">
            <a:xfrm>
              <a:off x="768" y="1920"/>
              <a:ext cx="2112" cy="19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5" name="Rectangle 19"/>
            <p:cNvSpPr>
              <a:spLocks noChangeArrowheads="1"/>
            </p:cNvSpPr>
            <p:nvPr/>
          </p:nvSpPr>
          <p:spPr bwMode="auto">
            <a:xfrm>
              <a:off x="1920" y="1920"/>
              <a:ext cx="4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607" name="Rectangle 3"/>
          <p:cNvSpPr>
            <a:spLocks noChangeArrowheads="1"/>
          </p:cNvSpPr>
          <p:nvPr/>
        </p:nvSpPr>
        <p:spPr bwMode="auto">
          <a:xfrm>
            <a:off x="5257800" y="2286000"/>
            <a:ext cx="3352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Signature Generation</a:t>
            </a:r>
            <a:endParaRPr lang="en-GB"/>
          </a:p>
        </p:txBody>
      </p:sp>
      <p:sp>
        <p:nvSpPr>
          <p:cNvPr id="25609" name="Text Box 4"/>
          <p:cNvSpPr txBox="1">
            <a:spLocks noChangeArrowheads="1"/>
          </p:cNvSpPr>
          <p:nvPr/>
        </p:nvSpPr>
        <p:spPr bwMode="auto">
          <a:xfrm>
            <a:off x="5486400" y="1828800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Argos Memory Log</a:t>
            </a:r>
            <a:endParaRPr lang="en-GB"/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1143000" y="2286000"/>
            <a:ext cx="5943600" cy="2651125"/>
            <a:chOff x="720" y="1440"/>
            <a:chExt cx="3744" cy="1670"/>
          </a:xfrm>
        </p:grpSpPr>
        <p:sp>
          <p:nvSpPr>
            <p:cNvPr id="25640" name="Rectangle 5"/>
            <p:cNvSpPr>
              <a:spLocks noChangeArrowheads="1"/>
            </p:cNvSpPr>
            <p:nvPr/>
          </p:nvSpPr>
          <p:spPr bwMode="auto">
            <a:xfrm>
              <a:off x="4416" y="1440"/>
              <a:ext cx="4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20" y="2592"/>
              <a:ext cx="2208" cy="518"/>
              <a:chOff x="1104" y="2544"/>
              <a:chExt cx="2208" cy="518"/>
            </a:xfrm>
          </p:grpSpPr>
          <p:sp>
            <p:nvSpPr>
              <p:cNvPr id="25642" name="Rectangle 6"/>
              <p:cNvSpPr>
                <a:spLocks noChangeArrowheads="1"/>
              </p:cNvSpPr>
              <p:nvPr/>
            </p:nvSpPr>
            <p:spPr bwMode="auto">
              <a:xfrm>
                <a:off x="1104" y="2688"/>
                <a:ext cx="96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43" name="Text Box 7"/>
              <p:cNvSpPr txBox="1">
                <a:spLocks noChangeArrowheads="1"/>
              </p:cNvSpPr>
              <p:nvPr/>
            </p:nvSpPr>
            <p:spPr bwMode="auto">
              <a:xfrm>
                <a:off x="1193" y="2544"/>
                <a:ext cx="2119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Critical Exploit Bytes</a:t>
                </a:r>
              </a:p>
              <a:p>
                <a:r>
                  <a:rPr lang="en-US"/>
                  <a:t>(e.g. value loaded on EIP)</a:t>
                </a:r>
                <a:endParaRPr lang="en-GB"/>
              </a:p>
            </p:txBody>
          </p:sp>
        </p:grp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1219200" y="3048000"/>
            <a:ext cx="3352800" cy="304800"/>
            <a:chOff x="768" y="1920"/>
            <a:chExt cx="2112" cy="192"/>
          </a:xfrm>
        </p:grpSpPr>
        <p:sp>
          <p:nvSpPr>
            <p:cNvPr id="25638" name="Rectangle 13"/>
            <p:cNvSpPr>
              <a:spLocks noChangeArrowheads="1"/>
            </p:cNvSpPr>
            <p:nvPr/>
          </p:nvSpPr>
          <p:spPr bwMode="auto">
            <a:xfrm>
              <a:off x="768" y="1920"/>
              <a:ext cx="2112" cy="19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9" name="Rectangle 15"/>
            <p:cNvSpPr>
              <a:spLocks noChangeArrowheads="1"/>
            </p:cNvSpPr>
            <p:nvPr/>
          </p:nvSpPr>
          <p:spPr bwMode="auto">
            <a:xfrm>
              <a:off x="1920" y="1920"/>
              <a:ext cx="4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5029200" y="3352800"/>
            <a:ext cx="2667000" cy="990600"/>
            <a:chOff x="3168" y="2112"/>
            <a:chExt cx="1680" cy="624"/>
          </a:xfrm>
        </p:grpSpPr>
        <p:sp>
          <p:nvSpPr>
            <p:cNvPr id="25633" name="Rectangle 24"/>
            <p:cNvSpPr>
              <a:spLocks noChangeArrowheads="1"/>
            </p:cNvSpPr>
            <p:nvPr/>
          </p:nvSpPr>
          <p:spPr bwMode="auto">
            <a:xfrm>
              <a:off x="4080" y="2496"/>
              <a:ext cx="768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4" name="Rectangle 25"/>
            <p:cNvSpPr>
              <a:spLocks noChangeArrowheads="1"/>
            </p:cNvSpPr>
            <p:nvPr/>
          </p:nvSpPr>
          <p:spPr bwMode="auto">
            <a:xfrm>
              <a:off x="4800" y="2496"/>
              <a:ext cx="48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5" name="Line 26"/>
            <p:cNvSpPr>
              <a:spLocks noChangeShapeType="1"/>
            </p:cNvSpPr>
            <p:nvPr/>
          </p:nvSpPr>
          <p:spPr bwMode="auto">
            <a:xfrm flipH="1">
              <a:off x="4080" y="2112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6" name="Line 28"/>
            <p:cNvSpPr>
              <a:spLocks noChangeShapeType="1"/>
            </p:cNvSpPr>
            <p:nvPr/>
          </p:nvSpPr>
          <p:spPr bwMode="auto">
            <a:xfrm>
              <a:off x="4464" y="2112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7" name="Text Box 29"/>
            <p:cNvSpPr txBox="1">
              <a:spLocks noChangeArrowheads="1"/>
            </p:cNvSpPr>
            <p:nvPr/>
          </p:nvSpPr>
          <p:spPr bwMode="auto">
            <a:xfrm>
              <a:off x="3168" y="2208"/>
              <a:ext cx="85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New</a:t>
              </a:r>
            </a:p>
            <a:p>
              <a:r>
                <a:rPr lang="en-US"/>
                <a:t>Signature</a:t>
              </a:r>
              <a:endParaRPr lang="en-GB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5867400" y="4419600"/>
            <a:ext cx="3276600" cy="1295400"/>
            <a:chOff x="3696" y="2784"/>
            <a:chExt cx="2064" cy="816"/>
          </a:xfrm>
        </p:grpSpPr>
        <p:sp>
          <p:nvSpPr>
            <p:cNvPr id="25627" name="Text Box 34"/>
            <p:cNvSpPr txBox="1">
              <a:spLocks noChangeArrowheads="1"/>
            </p:cNvSpPr>
            <p:nvPr/>
          </p:nvSpPr>
          <p:spPr bwMode="auto">
            <a:xfrm>
              <a:off x="4834" y="2832"/>
              <a:ext cx="92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Similar</a:t>
              </a:r>
            </a:p>
            <a:p>
              <a:r>
                <a:rPr lang="en-US"/>
                <a:t>Signatures</a:t>
              </a:r>
              <a:endParaRPr lang="en-GB"/>
            </a:p>
          </p:txBody>
        </p:sp>
        <p:sp>
          <p:nvSpPr>
            <p:cNvPr id="25628" name="Rectangle 30"/>
            <p:cNvSpPr>
              <a:spLocks noChangeArrowheads="1"/>
            </p:cNvSpPr>
            <p:nvPr/>
          </p:nvSpPr>
          <p:spPr bwMode="auto">
            <a:xfrm>
              <a:off x="3840" y="2832"/>
              <a:ext cx="1008" cy="24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9" name="Rectangle 31"/>
            <p:cNvSpPr>
              <a:spLocks noChangeArrowheads="1"/>
            </p:cNvSpPr>
            <p:nvPr/>
          </p:nvSpPr>
          <p:spPr bwMode="auto">
            <a:xfrm>
              <a:off x="4224" y="3168"/>
              <a:ext cx="624" cy="24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0" name="Rectangle 32"/>
            <p:cNvSpPr>
              <a:spLocks noChangeArrowheads="1"/>
            </p:cNvSpPr>
            <p:nvPr/>
          </p:nvSpPr>
          <p:spPr bwMode="auto">
            <a:xfrm>
              <a:off x="4800" y="2832"/>
              <a:ext cx="48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1" name="Rectangle 33"/>
            <p:cNvSpPr>
              <a:spLocks noChangeArrowheads="1"/>
            </p:cNvSpPr>
            <p:nvPr/>
          </p:nvSpPr>
          <p:spPr bwMode="auto">
            <a:xfrm>
              <a:off x="4800" y="3168"/>
              <a:ext cx="48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2" name="Rectangle 35"/>
            <p:cNvSpPr>
              <a:spLocks noChangeArrowheads="1"/>
            </p:cNvSpPr>
            <p:nvPr/>
          </p:nvSpPr>
          <p:spPr bwMode="auto">
            <a:xfrm>
              <a:off x="3696" y="2784"/>
              <a:ext cx="1827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6858000" y="3962400"/>
            <a:ext cx="838200" cy="1447800"/>
            <a:chOff x="4320" y="2496"/>
            <a:chExt cx="528" cy="912"/>
          </a:xfrm>
        </p:grpSpPr>
        <p:sp>
          <p:nvSpPr>
            <p:cNvPr id="25624" name="Rectangle 39" descr="Outlined diamond"/>
            <p:cNvSpPr>
              <a:spLocks noChangeArrowheads="1"/>
            </p:cNvSpPr>
            <p:nvPr/>
          </p:nvSpPr>
          <p:spPr bwMode="auto">
            <a:xfrm>
              <a:off x="4320" y="2832"/>
              <a:ext cx="528" cy="240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CCFF99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5" name="Rectangle 40" descr="Outlined diamond"/>
            <p:cNvSpPr>
              <a:spLocks noChangeArrowheads="1"/>
            </p:cNvSpPr>
            <p:nvPr/>
          </p:nvSpPr>
          <p:spPr bwMode="auto">
            <a:xfrm>
              <a:off x="4320" y="3168"/>
              <a:ext cx="528" cy="240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CCFF99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6" name="Rectangle 41" descr="Outlined diamond"/>
            <p:cNvSpPr>
              <a:spLocks noChangeArrowheads="1"/>
            </p:cNvSpPr>
            <p:nvPr/>
          </p:nvSpPr>
          <p:spPr bwMode="auto">
            <a:xfrm>
              <a:off x="4320" y="2496"/>
              <a:ext cx="528" cy="240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00FF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5257800" y="5486403"/>
            <a:ext cx="2438400" cy="798513"/>
            <a:chOff x="3312" y="3456"/>
            <a:chExt cx="1536" cy="503"/>
          </a:xfrm>
        </p:grpSpPr>
        <p:sp>
          <p:nvSpPr>
            <p:cNvPr id="25621" name="Line 43"/>
            <p:cNvSpPr>
              <a:spLocks noChangeShapeType="1"/>
            </p:cNvSpPr>
            <p:nvPr/>
          </p:nvSpPr>
          <p:spPr bwMode="auto">
            <a:xfrm>
              <a:off x="4512" y="345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2" name="Rectangle 44"/>
            <p:cNvSpPr>
              <a:spLocks noChangeArrowheads="1"/>
            </p:cNvSpPr>
            <p:nvPr/>
          </p:nvSpPr>
          <p:spPr bwMode="auto">
            <a:xfrm>
              <a:off x="4320" y="3696"/>
              <a:ext cx="528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3" name="Text Box 45"/>
            <p:cNvSpPr txBox="1">
              <a:spLocks noChangeArrowheads="1"/>
            </p:cNvSpPr>
            <p:nvPr/>
          </p:nvSpPr>
          <p:spPr bwMode="auto">
            <a:xfrm>
              <a:off x="3312" y="3552"/>
              <a:ext cx="81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/>
                <a:t>Generalized</a:t>
              </a:r>
              <a:endParaRPr lang="en-US" dirty="0"/>
            </a:p>
            <a:p>
              <a:r>
                <a:rPr lang="en-US" dirty="0"/>
                <a:t>Signature</a:t>
              </a:r>
              <a:endParaRPr lang="en-GB" dirty="0"/>
            </a:p>
          </p:txBody>
        </p:sp>
      </p:grpSp>
      <p:pic>
        <p:nvPicPr>
          <p:cNvPr id="25616" name="Picture 47" descr="C:\Documents and Settings\legba\Desktop\signature-Agnetha-100dp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484189"/>
            <a:ext cx="1071658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6629400" y="2286000"/>
            <a:ext cx="457200" cy="1066800"/>
            <a:chOff x="4176" y="1440"/>
            <a:chExt cx="288" cy="672"/>
          </a:xfrm>
        </p:grpSpPr>
        <p:sp>
          <p:nvSpPr>
            <p:cNvPr id="25618" name="Rectangle 20" descr="Outlined diamond"/>
            <p:cNvSpPr>
              <a:spLocks noChangeArrowheads="1"/>
            </p:cNvSpPr>
            <p:nvPr/>
          </p:nvSpPr>
          <p:spPr bwMode="auto">
            <a:xfrm>
              <a:off x="4176" y="1440"/>
              <a:ext cx="288" cy="192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FFFF99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9" name="Rectangle 21" descr="Outlined diamond"/>
            <p:cNvSpPr>
              <a:spLocks noChangeArrowheads="1"/>
            </p:cNvSpPr>
            <p:nvPr/>
          </p:nvSpPr>
          <p:spPr bwMode="auto">
            <a:xfrm>
              <a:off x="4176" y="1920"/>
              <a:ext cx="288" cy="192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00CC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0" name="Rectangle 22"/>
            <p:cNvSpPr>
              <a:spLocks noChangeArrowheads="1"/>
            </p:cNvSpPr>
            <p:nvPr/>
          </p:nvSpPr>
          <p:spPr bwMode="auto">
            <a:xfrm>
              <a:off x="4176" y="163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5" name="Curved Connector 54"/>
          <p:cNvCxnSpPr/>
          <p:nvPr/>
        </p:nvCxnSpPr>
        <p:spPr>
          <a:xfrm flipH="1">
            <a:off x="3124200" y="2438400"/>
            <a:ext cx="3962400" cy="762000"/>
          </a:xfrm>
          <a:prstGeom prst="curvedConnector3">
            <a:avLst>
              <a:gd name="adj1" fmla="val 44552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8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6153590"/>
              </p:ext>
            </p:extLst>
          </p:nvPr>
        </p:nvGraphicFramePr>
        <p:xfrm>
          <a:off x="1524000" y="1651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Honeypots Today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in use</a:t>
            </a:r>
          </a:p>
          <a:p>
            <a:r>
              <a:rPr lang="en-US" dirty="0" smtClean="0"/>
              <a:t>Many attacks are now targeting client applications</a:t>
            </a:r>
          </a:p>
          <a:p>
            <a:pPr lvl="1"/>
            <a:r>
              <a:rPr lang="en-US" dirty="0" smtClean="0"/>
              <a:t>Client-side </a:t>
            </a:r>
            <a:r>
              <a:rPr lang="en-US" dirty="0" smtClean="0"/>
              <a:t>honeypots</a:t>
            </a:r>
            <a:endParaRPr lang="en-US" dirty="0" smtClean="0"/>
          </a:p>
          <a:p>
            <a:r>
              <a:rPr lang="en-US" dirty="0" err="1" smtClean="0"/>
              <a:t>Honeytokens</a:t>
            </a:r>
            <a:endParaRPr lang="en-US" dirty="0" smtClean="0"/>
          </a:p>
          <a:p>
            <a:pPr lvl="1"/>
            <a:r>
              <a:rPr lang="en-US" dirty="0" smtClean="0"/>
              <a:t>Decoy data</a:t>
            </a:r>
          </a:p>
          <a:p>
            <a:pPr lvl="1"/>
            <a:r>
              <a:rPr lang="en-US" dirty="0" smtClean="0"/>
              <a:t>Monitor for </a:t>
            </a:r>
            <a:r>
              <a:rPr lang="en-US" dirty="0" smtClean="0"/>
              <a:t>use/observation </a:t>
            </a:r>
            <a:r>
              <a:rPr lang="en-US" dirty="0" smtClean="0"/>
              <a:t>of </a:t>
            </a:r>
            <a:r>
              <a:rPr lang="en-US" dirty="0" err="1" smtClean="0"/>
              <a:t>honeytokens</a:t>
            </a:r>
            <a:endParaRPr lang="en-US" dirty="0" smtClean="0"/>
          </a:p>
          <a:p>
            <a:pPr lvl="2"/>
            <a:r>
              <a:rPr lang="en-US" dirty="0" smtClean="0"/>
              <a:t> What does it </a:t>
            </a:r>
            <a:r>
              <a:rPr lang="en-US" smtClean="0"/>
              <a:t>indicate?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6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Monitoring users “in the wild” is hard</a:t>
            </a:r>
          </a:p>
          <a:p>
            <a:r>
              <a:rPr lang="en-US" b="1" dirty="0" smtClean="0"/>
              <a:t>We need to trap them</a:t>
            </a:r>
          </a:p>
          <a:p>
            <a:pPr lvl="1"/>
            <a:r>
              <a:rPr lang="en-US" dirty="0" smtClean="0"/>
              <a:t>No kidnappings</a:t>
            </a:r>
          </a:p>
          <a:p>
            <a:r>
              <a:rPr lang="en-US" dirty="0" smtClean="0"/>
              <a:t>The target must be unaware</a:t>
            </a:r>
          </a:p>
          <a:p>
            <a:pPr lvl="1"/>
            <a:r>
              <a:rPr lang="en-US" dirty="0" smtClean="0"/>
              <a:t>Otherwise?</a:t>
            </a:r>
          </a:p>
          <a:p>
            <a:pPr lvl="2"/>
            <a:r>
              <a:rPr lang="en-US" dirty="0" smtClean="0"/>
              <a:t>They can fake their behavior</a:t>
            </a:r>
          </a:p>
          <a:p>
            <a:pPr lvl="2"/>
            <a:r>
              <a:rPr lang="en-US" dirty="0" smtClean="0"/>
              <a:t>Counterattack</a:t>
            </a:r>
            <a:endParaRPr lang="en-US" dirty="0"/>
          </a:p>
        </p:txBody>
      </p:sp>
      <p:pic>
        <p:nvPicPr>
          <p:cNvPr id="3077" name="Picture 5" descr="C:\Users\porto\AppData\Local\Microsoft\Windows\Temporary Internet Files\Content.IE5\KLMP83H9\MC9003893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208069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6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Honeypots</a:t>
            </a:r>
            <a:endParaRPr lang="en-US" dirty="0"/>
          </a:p>
        </p:txBody>
      </p:sp>
      <p:pic>
        <p:nvPicPr>
          <p:cNvPr id="4098" name="Picture 2" descr="C:\Users\porto\Documents\clipart\collected_clipart\honeyp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07" y="1905000"/>
            <a:ext cx="1844387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4953794"/>
            <a:ext cx="571500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A honey pot is any container used to store honey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Honeypot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decoy host or network</a:t>
            </a:r>
          </a:p>
          <a:p>
            <a:endParaRPr lang="en-US" dirty="0" smtClean="0"/>
          </a:p>
          <a:p>
            <a:r>
              <a:rPr lang="en-US" dirty="0" smtClean="0"/>
              <a:t>No production purpose</a:t>
            </a:r>
          </a:p>
          <a:p>
            <a:endParaRPr lang="en-US" dirty="0" smtClean="0"/>
          </a:p>
          <a:p>
            <a:r>
              <a:rPr lang="en-US" dirty="0" smtClean="0"/>
              <a:t>Aims to attract attackers</a:t>
            </a:r>
          </a:p>
          <a:p>
            <a:endParaRPr lang="en-US" dirty="0" smtClean="0"/>
          </a:p>
          <a:p>
            <a:r>
              <a:rPr lang="en-US" dirty="0" smtClean="0"/>
              <a:t>Heavily monitored</a:t>
            </a:r>
          </a:p>
          <a:p>
            <a:endParaRPr lang="en-US" dirty="0"/>
          </a:p>
        </p:txBody>
      </p:sp>
      <p:pic>
        <p:nvPicPr>
          <p:cNvPr id="6" name="Picture 5" descr="C:\Documents and Settings\legba\Desktop\tb1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Honey = Something Worth Getting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our case?</a:t>
            </a:r>
          </a:p>
          <a:p>
            <a:pPr lvl="1"/>
            <a:r>
              <a:rPr lang="en-US" dirty="0" smtClean="0"/>
              <a:t>User data</a:t>
            </a:r>
          </a:p>
          <a:p>
            <a:pPr lvl="2"/>
            <a:r>
              <a:rPr lang="en-US" dirty="0" smtClean="0"/>
              <a:t>Credit cards</a:t>
            </a:r>
          </a:p>
          <a:p>
            <a:pPr lvl="2"/>
            <a:r>
              <a:rPr lang="en-US" dirty="0" smtClean="0"/>
              <a:t>SSN</a:t>
            </a:r>
          </a:p>
          <a:p>
            <a:pPr lvl="2"/>
            <a:r>
              <a:rPr lang="en-US" dirty="0" smtClean="0"/>
              <a:t>Passwords</a:t>
            </a:r>
          </a:p>
          <a:p>
            <a:pPr lvl="2"/>
            <a:r>
              <a:rPr lang="en-US" dirty="0" smtClean="0"/>
              <a:t>Corporate data</a:t>
            </a:r>
          </a:p>
          <a:p>
            <a:pPr lvl="1"/>
            <a:r>
              <a:rPr lang="en-US" dirty="0" smtClean="0"/>
              <a:t>A Compromised system</a:t>
            </a:r>
          </a:p>
          <a:p>
            <a:pPr lvl="2"/>
            <a:r>
              <a:rPr lang="en-US" dirty="0" smtClean="0"/>
              <a:t>Send SPAM</a:t>
            </a:r>
          </a:p>
          <a:p>
            <a:pPr lvl="2"/>
            <a:r>
              <a:rPr lang="en-US" dirty="0" smtClean="0"/>
              <a:t>Perform </a:t>
            </a:r>
            <a:r>
              <a:rPr lang="en-US" dirty="0" err="1" smtClean="0"/>
              <a:t>DDoS</a:t>
            </a:r>
            <a:endParaRPr lang="en-US" dirty="0" smtClean="0"/>
          </a:p>
          <a:p>
            <a:pPr lvl="2"/>
            <a:r>
              <a:rPr lang="en-US" dirty="0" smtClean="0"/>
              <a:t>Stepping stone</a:t>
            </a:r>
          </a:p>
          <a:p>
            <a:pPr lvl="2"/>
            <a:r>
              <a:rPr lang="en-US" dirty="0" smtClean="0"/>
              <a:t>Distribute malware</a:t>
            </a:r>
          </a:p>
          <a:p>
            <a:pPr lvl="1"/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5124" name="Picture 4" descr="http://www.glennmcdonald.com/images/Pooh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2809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75E-7513-4415-AFFB-EABD984A9E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8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1.7|8.7|8.3|15.1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2.9|17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heme/theme1.xml><?xml version="1.0" encoding="utf-8"?>
<a:theme xmlns:a="http://schemas.openxmlformats.org/drawingml/2006/main" name="stevens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stevens</Template>
  <TotalTime>1749</TotalTime>
  <Words>2276</Words>
  <Application>Microsoft Office PowerPoint</Application>
  <PresentationFormat>On-screen Show (4:3)</PresentationFormat>
  <Paragraphs>740</Paragraphs>
  <Slides>57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stevens</vt:lpstr>
      <vt:lpstr>Honeypots Learning how attackers operate</vt:lpstr>
      <vt:lpstr>Agenda</vt:lpstr>
      <vt:lpstr>Introduction</vt:lpstr>
      <vt:lpstr>Questions</vt:lpstr>
      <vt:lpstr>Learn How Attackers Operate</vt:lpstr>
      <vt:lpstr>Traps</vt:lpstr>
      <vt:lpstr>Honeypots</vt:lpstr>
      <vt:lpstr>Computing Honeypot</vt:lpstr>
      <vt:lpstr>Honey = Something Worth Getting</vt:lpstr>
      <vt:lpstr>Also for Defense</vt:lpstr>
      <vt:lpstr>Honeypot Types  based on Interaction</vt:lpstr>
      <vt:lpstr>Honeypot Types  based on Use</vt:lpstr>
      <vt:lpstr>Targeted Honeypots</vt:lpstr>
      <vt:lpstr>Honeynets</vt:lpstr>
      <vt:lpstr>Monitoring</vt:lpstr>
      <vt:lpstr>The first (human) honeypot</vt:lpstr>
      <vt:lpstr>Overview</vt:lpstr>
      <vt:lpstr>AT&amp;T’s Network</vt:lpstr>
      <vt:lpstr>The First Firewall</vt:lpstr>
      <vt:lpstr>PowerPoint Presentation</vt:lpstr>
      <vt:lpstr>The passwd File</vt:lpstr>
      <vt:lpstr>berferd Appears</vt:lpstr>
      <vt:lpstr>Some Decisions</vt:lpstr>
      <vt:lpstr>Giving Berferd a Shell</vt:lpstr>
      <vt:lpstr>Why Bother?</vt:lpstr>
      <vt:lpstr>Lessons</vt:lpstr>
      <vt:lpstr>Virtual Honeypots</vt:lpstr>
      <vt:lpstr>Why?</vt:lpstr>
      <vt:lpstr>Goals</vt:lpstr>
      <vt:lpstr>Design</vt:lpstr>
      <vt:lpstr>Receiving Data</vt:lpstr>
      <vt:lpstr>Processing Data</vt:lpstr>
      <vt:lpstr>Personalities</vt:lpstr>
      <vt:lpstr>Configuration</vt:lpstr>
      <vt:lpstr>Logging</vt:lpstr>
      <vt:lpstr>Lessons</vt:lpstr>
      <vt:lpstr>Automatically fingerprinting intruders </vt:lpstr>
      <vt:lpstr>Why?</vt:lpstr>
      <vt:lpstr>We Are Slower than Ever</vt:lpstr>
      <vt:lpstr>The Internet is Faster than Ever</vt:lpstr>
      <vt:lpstr>(Most) Honeypots</vt:lpstr>
      <vt:lpstr>A New Type of Honeypot</vt:lpstr>
      <vt:lpstr>The Argos Emulator</vt:lpstr>
      <vt:lpstr>What Kind of Bugs are We Protecting</vt:lpstr>
      <vt:lpstr>To Exploit This Bug</vt:lpstr>
      <vt:lpstr>Argos Overview</vt:lpstr>
      <vt:lpstr>Argos Overview</vt:lpstr>
      <vt:lpstr>Network Data Tracking</vt:lpstr>
      <vt:lpstr>What Is the Nature of the Tags?</vt:lpstr>
      <vt:lpstr>How Are the Tags Stored?</vt:lpstr>
      <vt:lpstr>How Are the Tags Stored?</vt:lpstr>
      <vt:lpstr>Identifying Attacks</vt:lpstr>
      <vt:lpstr>It Works!</vt:lpstr>
      <vt:lpstr>Forensics</vt:lpstr>
      <vt:lpstr>Signature Generation</vt:lpstr>
      <vt:lpstr>Lessons</vt:lpstr>
      <vt:lpstr>Honeypots Today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Honeypots and Decoys Learning how attackers operate</dc:title>
  <dc:creator>porto</dc:creator>
  <cp:lastModifiedBy>porto</cp:lastModifiedBy>
  <cp:revision>137</cp:revision>
  <dcterms:created xsi:type="dcterms:W3CDTF">2013-02-11T15:44:12Z</dcterms:created>
  <dcterms:modified xsi:type="dcterms:W3CDTF">2013-02-12T23:09:21Z</dcterms:modified>
</cp:coreProperties>
</file>